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5"/>
  </p:notesMasterIdLst>
  <p:sldIdLst>
    <p:sldId id="694" r:id="rId3"/>
    <p:sldId id="345" r:id="rId4"/>
    <p:sldId id="696" r:id="rId6"/>
    <p:sldId id="286" r:id="rId7"/>
    <p:sldId id="287" r:id="rId8"/>
    <p:sldId id="259" r:id="rId9"/>
    <p:sldId id="288" r:id="rId10"/>
    <p:sldId id="291" r:id="rId11"/>
    <p:sldId id="697" r:id="rId12"/>
    <p:sldId id="305" r:id="rId13"/>
    <p:sldId id="292" r:id="rId14"/>
    <p:sldId id="299" r:id="rId15"/>
    <p:sldId id="266" r:id="rId16"/>
    <p:sldId id="301" r:id="rId17"/>
    <p:sldId id="302" r:id="rId18"/>
    <p:sldId id="698" r:id="rId19"/>
    <p:sldId id="699" r:id="rId20"/>
    <p:sldId id="298" r:id="rId21"/>
    <p:sldId id="700" r:id="rId22"/>
    <p:sldId id="701" r:id="rId23"/>
    <p:sldId id="265" r:id="rId24"/>
    <p:sldId id="702" r:id="rId25"/>
    <p:sldId id="270" r:id="rId26"/>
    <p:sldId id="687" r:id="rId27"/>
    <p:sldId id="703" r:id="rId2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366" autoAdjust="0"/>
  </p:normalViewPr>
  <p:slideViewPr>
    <p:cSldViewPr>
      <p:cViewPr>
        <p:scale>
          <a:sx n="50" d="100"/>
          <a:sy n="50" d="100"/>
        </p:scale>
        <p:origin x="1768" y="4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11DA49E-81A6-4A24-8C7C-D0160322BDC4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EE82A50-E8D1-46B2-901C-DD2C04100BC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349D7-69CE-4404-8110-C3946E924A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D4846-8C8E-4138-896C-CB416298B15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8E31E6-6675-49C4-831D-9DBC1B09012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A2CCF5-8FA1-4908-A135-3A6ECFE0A31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745DF-EA54-447E-94FD-0A4216B155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93B282-B884-416B-9CD6-A5E00198F37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F7484-1747-4DEF-977A-9D023429840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099C5-353C-42FF-B94A-9B757701A4B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20CC22-DD7F-498D-80C3-14DAD2117E1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03A90D-9882-481C-9F7D-21760FA374D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1D93D3-AC1C-4E16-A153-95B0D709E38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0730068-BF77-4EC8-81F6-B04595C04089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0" y="836613"/>
            <a:ext cx="9144000" cy="150336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6600" b="0" dirty="0">
                <a:latin typeface="+mj-ea"/>
                <a:cs typeface="Calibri" panose="020F0502020204030204" pitchFamily="34" charset="0"/>
              </a:rPr>
              <a:t>编译实习</a:t>
            </a:r>
            <a:endParaRPr lang="zh-CN" altLang="en-US" sz="6600" b="0" dirty="0">
              <a:latin typeface="+mj-ea"/>
              <a:cs typeface="Calibri" panose="020F0502020204030204" pitchFamily="34" charset="0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-1476375" y="3646488"/>
            <a:ext cx="12192000" cy="2743200"/>
          </a:xfrm>
        </p:spPr>
        <p:txBody>
          <a:bodyPr/>
          <a:lstStyle/>
          <a:p>
            <a:r>
              <a:rPr lang="zh-CN" altLang="en-US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r>
              <a:rPr lang="en-US" altLang="zh-CN" sz="2400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400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076" name="标题 1"/>
          <p:cNvSpPr txBox="1">
            <a:spLocks noChangeArrowheads="1"/>
          </p:cNvSpPr>
          <p:nvPr/>
        </p:nvSpPr>
        <p:spPr bwMode="auto">
          <a:xfrm>
            <a:off x="0" y="2441575"/>
            <a:ext cx="91440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07. 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从</a:t>
            </a: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Kanga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到</a:t>
            </a: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MIPS</a:t>
            </a:r>
            <a:endParaRPr lang="zh-CN" altLang="en-US" sz="4400" dirty="0">
              <a:solidFill>
                <a:srgbClr val="FF0000"/>
              </a:solidFill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61"/>
    </mc:Choice>
    <mc:Fallback>
      <p:transition spd="slow" advTm="8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栈结构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9832" y="1700808"/>
            <a:ext cx="3168352" cy="390273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979712" y="1844824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2060"/>
                </a:solidFill>
              </a:rPr>
              <a:t>帧指针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979711" y="5085184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2060"/>
                </a:solidFill>
              </a:rPr>
              <a:t>栈指针</a:t>
            </a:r>
            <a:endParaRPr lang="zh-CN" altLang="en-US" dirty="0"/>
          </a:p>
        </p:txBody>
      </p:sp>
      <p:cxnSp>
        <p:nvCxnSpPr>
          <p:cNvPr id="9" name="直接箭头连接符 8"/>
          <p:cNvCxnSpPr/>
          <p:nvPr/>
        </p:nvCxnSpPr>
        <p:spPr>
          <a:xfrm>
            <a:off x="6732240" y="1700808"/>
            <a:ext cx="0" cy="3902732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6876256" y="1700808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2060"/>
                </a:solidFill>
              </a:rPr>
              <a:t>高地址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876255" y="5269850"/>
            <a:ext cx="881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2060"/>
                </a:solidFill>
              </a:rPr>
              <a:t>低地址</a:t>
            </a:r>
            <a:endParaRPr lang="zh-CN" altLang="en-US" dirty="0"/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95"/>
    </mc:Choice>
    <mc:Fallback>
      <p:transition spd="slow" advTm="65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栈操作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rmAutofit/>
          </a:bodyPr>
          <a:lstStyle/>
          <a:p>
            <a:pPr eaLnBrk="1" hangingPunct="1">
              <a:spcBef>
                <a:spcPct val="0"/>
              </a:spcBef>
              <a:buClrTx/>
              <a:buNone/>
            </a:pPr>
            <a:endParaRPr lang="zh-TW" altLang="en-US" b="1" dirty="0">
              <a:solidFill>
                <a:srgbClr val="002060"/>
              </a:solidFill>
            </a:endParaRPr>
          </a:p>
          <a:p>
            <a:pPr eaLnBrk="1" hangingPunct="1">
              <a:spcBef>
                <a:spcPct val="0"/>
              </a:spcBef>
              <a:buClrTx/>
              <a:buNone/>
            </a:pPr>
            <a:r>
              <a:rPr lang="zh-TW" altLang="en-US" sz="2800" b="1" dirty="0">
                <a:solidFill>
                  <a:srgbClr val="002060"/>
                </a:solidFill>
              </a:rPr>
              <a:t>子例程开始时：</a:t>
            </a:r>
            <a:r>
              <a:rPr lang="en-US" altLang="zh-TW" sz="2800" b="1" dirty="0">
                <a:solidFill>
                  <a:srgbClr val="002060"/>
                </a:solidFill>
              </a:rPr>
              <a:t>  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marL="0" indent="0" eaLnBrk="1" hangingPunct="1">
              <a:spcBef>
                <a:spcPct val="0"/>
              </a:spcBef>
              <a:buClrTx/>
              <a:buNone/>
            </a:pPr>
            <a:r>
              <a:rPr lang="en-US" altLang="zh-CN" sz="2800" b="1" dirty="0">
                <a:solidFill>
                  <a:srgbClr val="002060"/>
                </a:solidFill>
              </a:rPr>
              <a:t>1.</a:t>
            </a:r>
            <a:r>
              <a:rPr lang="zh-TW" altLang="en-US" sz="2800" b="1" dirty="0">
                <a:solidFill>
                  <a:srgbClr val="002060"/>
                </a:solidFill>
              </a:rPr>
              <a:t>操作栈，分配空间</a:t>
            </a:r>
            <a:r>
              <a:rPr lang="en-US" altLang="zh-TW" sz="2800" b="1" dirty="0">
                <a:solidFill>
                  <a:srgbClr val="002060"/>
                </a:solidFill>
              </a:rPr>
              <a:t> 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spcBef>
                <a:spcPct val="0"/>
              </a:spcBef>
              <a:buClrTx/>
              <a:buNone/>
            </a:pPr>
            <a:r>
              <a:rPr lang="en-US" altLang="zh-TW" sz="2800" b="1" dirty="0">
                <a:solidFill>
                  <a:srgbClr val="002060"/>
                </a:solidFill>
              </a:rPr>
              <a:t>2.</a:t>
            </a:r>
            <a:r>
              <a:rPr lang="zh-TW" altLang="en-US" sz="2800" b="1" dirty="0">
                <a:solidFill>
                  <a:srgbClr val="002060"/>
                </a:solidFill>
              </a:rPr>
              <a:t>保存所有用到的</a:t>
            </a:r>
            <a:r>
              <a:rPr lang="en-US" altLang="zh-TW" sz="2800" b="1" dirty="0">
                <a:solidFill>
                  <a:srgbClr val="002060"/>
                </a:solidFill>
              </a:rPr>
              <a:t>S</a:t>
            </a:r>
            <a:r>
              <a:rPr lang="zh-TW" altLang="en-US" sz="2800" b="1" dirty="0">
                <a:solidFill>
                  <a:srgbClr val="002060"/>
                </a:solidFill>
              </a:rPr>
              <a:t>寄存器</a:t>
            </a:r>
            <a:r>
              <a:rPr lang="en-US" altLang="zh-TW" sz="2800" b="1" dirty="0">
                <a:solidFill>
                  <a:srgbClr val="002060"/>
                </a:solidFill>
              </a:rPr>
              <a:t>  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spcBef>
                <a:spcPct val="0"/>
              </a:spcBef>
              <a:buClrTx/>
              <a:buNone/>
            </a:pPr>
            <a:r>
              <a:rPr lang="en-US" altLang="zh-TW" sz="2800" b="1" dirty="0">
                <a:solidFill>
                  <a:srgbClr val="002060"/>
                </a:solidFill>
              </a:rPr>
              <a:t>3.</a:t>
            </a:r>
            <a:r>
              <a:rPr lang="zh-TW" altLang="en-US" sz="2800" b="1" dirty="0">
                <a:solidFill>
                  <a:srgbClr val="002060"/>
                </a:solidFill>
              </a:rPr>
              <a:t>将所有用到的入参拷贝到</a:t>
            </a:r>
            <a:r>
              <a:rPr lang="en-US" altLang="zh-TW" sz="2800" b="1" dirty="0">
                <a:solidFill>
                  <a:srgbClr val="002060"/>
                </a:solidFill>
              </a:rPr>
              <a:t>S</a:t>
            </a:r>
            <a:r>
              <a:rPr lang="zh-TW" altLang="en-US" sz="2800" b="1" dirty="0">
                <a:solidFill>
                  <a:srgbClr val="002060"/>
                </a:solidFill>
              </a:rPr>
              <a:t>寄存器或</a:t>
            </a:r>
            <a:r>
              <a:rPr lang="en-US" altLang="zh-TW" sz="2800" b="1" dirty="0">
                <a:solidFill>
                  <a:srgbClr val="002060"/>
                </a:solidFill>
              </a:rPr>
              <a:t>T</a:t>
            </a:r>
            <a:r>
              <a:rPr lang="zh-CN" altLang="en-US" sz="2800" b="1" dirty="0">
                <a:solidFill>
                  <a:srgbClr val="002060"/>
                </a:solidFill>
              </a:rPr>
              <a:t>寄存器</a:t>
            </a:r>
            <a:r>
              <a:rPr lang="zh-TW" altLang="en-US" sz="2800" b="1" dirty="0">
                <a:solidFill>
                  <a:srgbClr val="002060"/>
                </a:solidFill>
              </a:rPr>
              <a:t>或溢出空间里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spcBef>
                <a:spcPct val="0"/>
              </a:spcBef>
              <a:buClrTx/>
              <a:buNone/>
            </a:pPr>
            <a:r>
              <a:rPr lang="en-US" altLang="zh-CN" sz="2800" b="1" dirty="0">
                <a:solidFill>
                  <a:srgbClr val="002060"/>
                </a:solidFill>
              </a:rPr>
              <a:t>4.</a:t>
            </a:r>
            <a:r>
              <a:rPr lang="zh-TW" altLang="en-US" sz="2800" b="1" dirty="0">
                <a:solidFill>
                  <a:srgbClr val="002060"/>
                </a:solidFill>
              </a:rPr>
              <a:t>结束时恢复</a:t>
            </a:r>
            <a:r>
              <a:rPr lang="en-US" altLang="zh-TW" sz="2800" b="1" dirty="0">
                <a:solidFill>
                  <a:srgbClr val="002060"/>
                </a:solidFill>
              </a:rPr>
              <a:t>S</a:t>
            </a:r>
            <a:r>
              <a:rPr lang="zh-TW" altLang="en-US" sz="2800" b="1" dirty="0">
                <a:solidFill>
                  <a:srgbClr val="002060"/>
                </a:solidFill>
              </a:rPr>
              <a:t>寄存器和栈</a:t>
            </a:r>
            <a:r>
              <a:rPr lang="zh-CN" altLang="en-US" sz="2800" b="1" dirty="0">
                <a:solidFill>
                  <a:srgbClr val="002060"/>
                </a:solidFill>
              </a:rPr>
              <a:t>帧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endParaRPr lang="zh-CN" altLang="en-US" dirty="0">
              <a:solidFill>
                <a:srgbClr val="00206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84"/>
    </mc:Choice>
    <mc:Fallback>
      <p:transition spd="slow" advTm="35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</a:t>
            </a:r>
            <a:r>
              <a:rPr lang="en-US" altLang="zh-CN" sz="1800" b="1" dirty="0">
                <a:solidFill>
                  <a:srgbClr val="FF0000"/>
                </a:solidFill>
              </a:rPr>
              <a:t>MOVE t0 HALLOCATE 4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t1 HALLOCATE 4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t2 </a:t>
            </a:r>
            <a:r>
              <a:rPr lang="en-US" altLang="zh-CN" sz="1800" b="1" dirty="0" err="1"/>
              <a:t>Fac_ComputeFac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t0 0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t1 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t1 t0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t2 t1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a1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CALL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t3 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PRINT t3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               	//</a:t>
            </a:r>
            <a:r>
              <a:rPr lang="zh-CN" altLang="en-US" sz="1800" b="1" dirty="0"/>
              <a:t>记录上帧首址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subu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   	//</a:t>
            </a:r>
            <a:r>
              <a:rPr lang="zh-CN" altLang="en-US" sz="1800" b="1" dirty="0"/>
              <a:t>设置本帧栈长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  	//</a:t>
            </a:r>
            <a:r>
              <a:rPr lang="zh-CN" altLang="en-US" sz="1800" b="1" dirty="0"/>
              <a:t>保存返回地址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>
                <a:solidFill>
                  <a:srgbClr val="FF0000"/>
                </a:solidFill>
              </a:rPr>
              <a:t>li $a0 4      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将数值</a:t>
            </a:r>
            <a:r>
              <a:rPr lang="en-US" altLang="zh-CN" sz="1800" b="1" dirty="0">
                <a:solidFill>
                  <a:srgbClr val="FF0000"/>
                </a:solidFill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</a:rPr>
              <a:t>设为入参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jal</a:t>
            </a:r>
            <a:r>
              <a:rPr lang="en-US" altLang="zh-CN" sz="1800" b="1" dirty="0">
                <a:solidFill>
                  <a:srgbClr val="FF0000"/>
                </a:solidFill>
              </a:rPr>
              <a:t> _</a:t>
            </a:r>
            <a:r>
              <a:rPr lang="en-US" altLang="zh-CN" sz="1800" b="1" dirty="0" err="1">
                <a:solidFill>
                  <a:srgbClr val="FF0000"/>
                </a:solidFill>
              </a:rPr>
              <a:t>halloc</a:t>
            </a:r>
            <a:r>
              <a:rPr lang="en-US" altLang="zh-CN" sz="1800" b="1" dirty="0">
                <a:solidFill>
                  <a:srgbClr val="FF0000"/>
                </a:solidFill>
              </a:rPr>
              <a:t>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调用子过程获取内存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$t0 $v0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保存所获内存首址</a:t>
            </a:r>
            <a:r>
              <a:rPr lang="en-US" altLang="zh-CN" sz="1800" b="1" dirty="0">
                <a:solidFill>
                  <a:srgbClr val="FF0000"/>
                </a:solidFill>
              </a:rPr>
              <a:t>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li $a0 4     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将数值</a:t>
            </a:r>
            <a:r>
              <a:rPr lang="en-US" altLang="zh-CN" sz="1800" b="1" dirty="0">
                <a:solidFill>
                  <a:srgbClr val="FF0000"/>
                </a:solidFill>
              </a:rPr>
              <a:t>4</a:t>
            </a:r>
            <a:r>
              <a:rPr lang="zh-CN" altLang="en-US" sz="1800" b="1" dirty="0">
                <a:solidFill>
                  <a:srgbClr val="FF0000"/>
                </a:solidFill>
              </a:rPr>
              <a:t>设为入参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jal</a:t>
            </a:r>
            <a:r>
              <a:rPr lang="en-US" altLang="zh-CN" sz="1800" b="1" dirty="0">
                <a:solidFill>
                  <a:srgbClr val="FF0000"/>
                </a:solidFill>
              </a:rPr>
              <a:t> _</a:t>
            </a:r>
            <a:r>
              <a:rPr lang="en-US" altLang="zh-CN" sz="1800" b="1" dirty="0" err="1">
                <a:solidFill>
                  <a:srgbClr val="FF0000"/>
                </a:solidFill>
              </a:rPr>
              <a:t>halloc</a:t>
            </a:r>
            <a:r>
              <a:rPr lang="en-US" altLang="zh-CN" sz="1800" b="1" dirty="0">
                <a:solidFill>
                  <a:srgbClr val="FF0000"/>
                </a:solidFill>
              </a:rPr>
              <a:t>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调用子过程获取内存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$t1 $v0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保存所获内存首址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la $t2 </a:t>
            </a:r>
            <a:r>
              <a:rPr lang="en-US" altLang="zh-CN" sz="1800" b="1" dirty="0" err="1"/>
              <a:t>Fac_ComputeFac</a:t>
            </a:r>
            <a:r>
              <a:rPr lang="en-US" altLang="zh-CN" sz="1800" b="1" dirty="0"/>
              <a:t>	//</a:t>
            </a:r>
            <a:r>
              <a:rPr lang="zh-CN" altLang="en-US" sz="1800" b="1" dirty="0"/>
              <a:t>获取子过程地址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$t2, 0($t0)               	//</a:t>
            </a:r>
            <a:r>
              <a:rPr lang="zh-CN" altLang="en-US" sz="1800" b="1" dirty="0"/>
              <a:t>将直接地址存起来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$t0, 0($t1)               	//</a:t>
            </a:r>
            <a:r>
              <a:rPr lang="zh-CN" altLang="en-US" sz="1800" b="1" dirty="0"/>
              <a:t>将间接过程存起来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$t0 $t1                	//</a:t>
            </a:r>
            <a:r>
              <a:rPr lang="zh-CN" altLang="en-US" sz="1800" b="1" dirty="0"/>
              <a:t>获取间接过程地址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$t1 0($t0)                	//</a:t>
            </a:r>
            <a:r>
              <a:rPr lang="zh-CN" altLang="en-US" sz="1800" b="1" dirty="0"/>
              <a:t>获取间接过程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$t2 0($t1)                	//</a:t>
            </a:r>
            <a:r>
              <a:rPr lang="zh-CN" altLang="en-US" sz="1800" b="1" dirty="0"/>
              <a:t>获取直接地址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$t1 10                        	//</a:t>
            </a:r>
            <a:r>
              <a:rPr lang="zh-CN" altLang="en-US" sz="1800" b="1" dirty="0"/>
              <a:t>加载整数</a:t>
            </a:r>
            <a:r>
              <a:rPr lang="en-US" altLang="zh-CN" sz="1800" b="1" dirty="0"/>
              <a:t>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$a0 $t0               	//</a:t>
            </a:r>
            <a:r>
              <a:rPr lang="zh-CN" altLang="en-US" sz="1800" b="1" dirty="0"/>
              <a:t>将间接地址设为入参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$a1 $t1               	//</a:t>
            </a:r>
            <a:r>
              <a:rPr lang="zh-CN" altLang="en-US" sz="1800" b="1" dirty="0"/>
              <a:t>将</a:t>
            </a:r>
            <a:r>
              <a:rPr lang="en-US" altLang="zh-CN" sz="1800" b="1" dirty="0"/>
              <a:t>10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jalr</a:t>
            </a:r>
            <a:r>
              <a:rPr lang="en-US" altLang="zh-CN" sz="1800" b="1" dirty="0"/>
              <a:t> $t2                         	//</a:t>
            </a:r>
            <a:r>
              <a:rPr lang="zh-CN" altLang="en-US" sz="1800" b="1" dirty="0"/>
              <a:t>调用子过程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$t3 $v0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$a0 $t3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_print                     	//</a:t>
            </a:r>
            <a:r>
              <a:rPr lang="zh-CN" altLang="en-US" sz="1800" b="1" dirty="0"/>
              <a:t>打印结果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	//</a:t>
            </a:r>
            <a:r>
              <a:rPr lang="zh-CN" altLang="de-DE" sz="1800" b="1" dirty="0"/>
              <a:t>获取返回地址</a:t>
            </a:r>
            <a:r>
              <a:rPr lang="zh-CN" altLang="de-DE" sz="1800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addu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	//</a:t>
            </a:r>
            <a:r>
              <a:rPr lang="zh-CN" altLang="en-US" sz="1800" b="1" dirty="0"/>
              <a:t>弹出栈内容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j $ra</a:t>
            </a:r>
            <a:r>
              <a:rPr lang="en-US" altLang="zh-CN" sz="1800" dirty="0"/>
              <a:t>                            	// </a:t>
            </a:r>
            <a:r>
              <a:rPr lang="zh-CN" altLang="en-US" sz="1800" dirty="0"/>
              <a:t>返回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11"/>
    </mc:Choice>
    <mc:Fallback>
      <p:transition spd="slow" advTm="72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260648"/>
            <a:ext cx="8208912" cy="8623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637" name="Rectangle 5"/>
          <p:cNvSpPr>
            <a:spLocks noChangeArrowheads="1"/>
          </p:cNvSpPr>
          <p:nvPr/>
        </p:nvSpPr>
        <p:spPr bwMode="auto">
          <a:xfrm>
            <a:off x="2123728" y="332656"/>
            <a:ext cx="5256213" cy="59086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	.text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.</a:t>
            </a:r>
            <a:r>
              <a:rPr lang="en-US" altLang="zh-CN" sz="1800" dirty="0" err="1">
                <a:solidFill>
                  <a:srgbClr val="FF0000"/>
                </a:solidFill>
              </a:rPr>
              <a:t>globl</a:t>
            </a:r>
            <a:r>
              <a:rPr lang="en-US" altLang="zh-CN" sz="1800" dirty="0">
                <a:solidFill>
                  <a:srgbClr val="FF0000"/>
                </a:solidFill>
              </a:rPr>
              <a:t> _</a:t>
            </a:r>
            <a:r>
              <a:rPr lang="en-US" altLang="zh-CN" sz="1800" dirty="0" err="1">
                <a:solidFill>
                  <a:srgbClr val="FF0000"/>
                </a:solidFill>
              </a:rPr>
              <a:t>halloc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_</a:t>
            </a:r>
            <a:r>
              <a:rPr lang="en-US" altLang="zh-CN" sz="1800" dirty="0" err="1">
                <a:solidFill>
                  <a:srgbClr val="FF0000"/>
                </a:solidFill>
              </a:rPr>
              <a:t>halloc</a:t>
            </a:r>
            <a:r>
              <a:rPr lang="en-US" altLang="zh-CN" sz="1800" dirty="0">
                <a:solidFill>
                  <a:srgbClr val="FF0000"/>
                </a:solidFill>
              </a:rPr>
              <a:t>:   li $v0, 9         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       </a:t>
            </a:r>
            <a:r>
              <a:rPr lang="en-US" altLang="zh-CN" sz="1800" dirty="0" err="1">
                <a:solidFill>
                  <a:srgbClr val="FF0000"/>
                </a:solidFill>
              </a:rPr>
              <a:t>syscall</a:t>
            </a:r>
            <a:r>
              <a:rPr lang="en-US" altLang="zh-CN" sz="1800" dirty="0">
                <a:solidFill>
                  <a:srgbClr val="FF0000"/>
                </a:solidFill>
              </a:rPr>
              <a:t>         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       j $ra 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/>
              <a:t>        	.text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</a:t>
            </a:r>
            <a:r>
              <a:rPr lang="en-US" altLang="zh-CN" sz="1800" dirty="0" err="1"/>
              <a:t>globl</a:t>
            </a:r>
            <a:r>
              <a:rPr lang="en-US" altLang="zh-CN" sz="1800" dirty="0"/>
              <a:t> _print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_print:      li $v0, 1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</a:t>
            </a:r>
            <a:r>
              <a:rPr lang="en-US" altLang="zh-CN" sz="1800" dirty="0" err="1"/>
              <a:t>syscall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la $a0, </a:t>
            </a:r>
            <a:r>
              <a:rPr lang="en-US" altLang="zh-CN" sz="1800" dirty="0" err="1"/>
              <a:t>newl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li $v0, 4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</a:t>
            </a:r>
            <a:r>
              <a:rPr lang="en-US" altLang="zh-CN" sz="1800" dirty="0" err="1"/>
              <a:t>syscall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j $ra</a:t>
            </a:r>
            <a:endParaRPr lang="en-US" altLang="zh-CN" sz="1800" dirty="0"/>
          </a:p>
          <a:p>
            <a:pPr eaLnBrk="1" hangingPunct="1">
              <a:defRPr/>
            </a:pP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          	.data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.align   0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 err="1"/>
              <a:t>newl</a:t>
            </a:r>
            <a:r>
              <a:rPr lang="en-US" altLang="zh-CN" sz="1800" dirty="0"/>
              <a:t>:    	.</a:t>
            </a:r>
            <a:r>
              <a:rPr lang="en-US" altLang="zh-CN" sz="1800" dirty="0" err="1"/>
              <a:t>asciiz</a:t>
            </a:r>
            <a:r>
              <a:rPr lang="en-US" altLang="zh-CN" sz="1800" dirty="0"/>
              <a:t> "\n"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.data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.align   0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 err="1"/>
              <a:t>str_er</a:t>
            </a:r>
            <a:r>
              <a:rPr lang="en-US" altLang="zh-CN" sz="1800" dirty="0"/>
              <a:t>:  	.</a:t>
            </a:r>
            <a:r>
              <a:rPr lang="en-US" altLang="zh-CN" sz="1800" dirty="0" err="1"/>
              <a:t>asciiz</a:t>
            </a:r>
            <a:r>
              <a:rPr lang="en-US" altLang="zh-CN" sz="1800" dirty="0"/>
              <a:t> " ERROR: abnormal termination\n" </a:t>
            </a:r>
            <a:endParaRPr lang="en-US" altLang="zh-CN" sz="1800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63"/>
    </mc:Choice>
    <mc:Fallback>
      <p:transition spd="slow" advTm="56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t2 </a:t>
            </a:r>
            <a:r>
              <a:rPr lang="en-US" altLang="zh-CN" sz="1800" b="1" dirty="0" err="1">
                <a:solidFill>
                  <a:srgbClr val="FF0000"/>
                </a:solidFill>
              </a:rPr>
              <a:t>Fac_ComputeFac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HSTORE t0 0 t2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HSTORE t1 0 t0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t0 t1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HLOAD t1 t0 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HLOAD t2 t1 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t1 10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a0 t0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a1 t1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CALL t2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t3 v0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PRINT t3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               	//</a:t>
            </a:r>
            <a:r>
              <a:rPr lang="zh-CN" altLang="en-US" sz="1800" b="1" dirty="0"/>
              <a:t>记录上帧首址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subu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   	//</a:t>
            </a:r>
            <a:r>
              <a:rPr lang="zh-CN" altLang="en-US" sz="1800" b="1" dirty="0"/>
              <a:t>设置本帧栈长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  	//</a:t>
            </a:r>
            <a:r>
              <a:rPr lang="zh-CN" altLang="en-US" sz="1800" b="1" dirty="0"/>
              <a:t>保存返回地址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$t0 $v0               	//</a:t>
            </a:r>
            <a:r>
              <a:rPr lang="zh-CN" altLang="en-US" sz="1800" b="1" dirty="0"/>
              <a:t>保存所获内存首址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$t1 $v0               	//</a:t>
            </a:r>
            <a:r>
              <a:rPr lang="zh-CN" altLang="en-US" sz="1800" b="1" dirty="0"/>
              <a:t>保存所获内存首址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la $t2 </a:t>
            </a:r>
            <a:r>
              <a:rPr lang="en-US" altLang="zh-CN" sz="1800" b="1" dirty="0" err="1">
                <a:solidFill>
                  <a:srgbClr val="FF0000"/>
                </a:solidFill>
              </a:rPr>
              <a:t>Fac_ComputeFac</a:t>
            </a:r>
            <a:r>
              <a:rPr lang="en-US" altLang="zh-CN" sz="1800" b="1" dirty="0">
                <a:solidFill>
                  <a:srgbClr val="FF0000"/>
                </a:solidFill>
              </a:rPr>
              <a:t>	//</a:t>
            </a:r>
            <a:r>
              <a:rPr lang="zh-CN" altLang="en-US" sz="1800" b="1" dirty="0">
                <a:solidFill>
                  <a:srgbClr val="FF0000"/>
                </a:solidFill>
              </a:rPr>
              <a:t>获取子过程地址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sw</a:t>
            </a:r>
            <a:r>
              <a:rPr lang="en-US" altLang="zh-CN" sz="1800" b="1" dirty="0">
                <a:solidFill>
                  <a:srgbClr val="FF0000"/>
                </a:solidFill>
              </a:rPr>
              <a:t> $t2, 0($t0)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将直接地址存起来</a:t>
            </a:r>
            <a:r>
              <a:rPr lang="en-US" altLang="zh-CN" sz="1800" b="1" dirty="0">
                <a:solidFill>
                  <a:srgbClr val="FF0000"/>
                </a:solidFill>
              </a:rPr>
              <a:t>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sw</a:t>
            </a:r>
            <a:r>
              <a:rPr lang="en-US" altLang="zh-CN" sz="1800" b="1" dirty="0">
                <a:solidFill>
                  <a:srgbClr val="FF0000"/>
                </a:solidFill>
              </a:rPr>
              <a:t> $t0, 0($t1)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将间接过程存起来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$t0 $t1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获取间接过程地址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lw</a:t>
            </a:r>
            <a:r>
              <a:rPr lang="en-US" altLang="zh-CN" sz="1800" b="1" dirty="0">
                <a:solidFill>
                  <a:srgbClr val="FF0000"/>
                </a:solidFill>
              </a:rPr>
              <a:t> $t1 0($t0)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获取间接过程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lw</a:t>
            </a:r>
            <a:r>
              <a:rPr lang="en-US" altLang="zh-CN" sz="1800" b="1" dirty="0">
                <a:solidFill>
                  <a:srgbClr val="FF0000"/>
                </a:solidFill>
              </a:rPr>
              <a:t> $t2 0($t1)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获取直接地址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li $t1 10    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加载整数</a:t>
            </a:r>
            <a:r>
              <a:rPr lang="en-US" altLang="zh-CN" sz="1800" b="1" dirty="0">
                <a:solidFill>
                  <a:srgbClr val="FF0000"/>
                </a:solidFill>
              </a:rPr>
              <a:t>10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$a0 $t0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将间接地址设为入参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$a1 $t1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将</a:t>
            </a:r>
            <a:r>
              <a:rPr lang="en-US" altLang="zh-CN" sz="1800" b="1" dirty="0">
                <a:solidFill>
                  <a:srgbClr val="FF0000"/>
                </a:solidFill>
              </a:rPr>
              <a:t>10</a:t>
            </a:r>
            <a:r>
              <a:rPr lang="zh-CN" altLang="en-US" sz="1800" b="1" dirty="0">
                <a:solidFill>
                  <a:srgbClr val="FF0000"/>
                </a:solidFill>
              </a:rPr>
              <a:t>设为入参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jalr</a:t>
            </a:r>
            <a:r>
              <a:rPr lang="en-US" altLang="zh-CN" sz="1800" b="1" dirty="0">
                <a:solidFill>
                  <a:srgbClr val="FF0000"/>
                </a:solidFill>
              </a:rPr>
              <a:t> $t2     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调用子过程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$t3 $v0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$a0 $t3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_print                     	//</a:t>
            </a:r>
            <a:r>
              <a:rPr lang="zh-CN" altLang="en-US" sz="1800" b="1" dirty="0"/>
              <a:t>打印结果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	//</a:t>
            </a:r>
            <a:r>
              <a:rPr lang="zh-CN" altLang="de-DE" sz="1800" b="1" dirty="0"/>
              <a:t>获取返回地址</a:t>
            </a:r>
            <a:r>
              <a:rPr lang="zh-CN" altLang="de-DE" sz="1800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addu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	//</a:t>
            </a:r>
            <a:r>
              <a:rPr lang="zh-CN" altLang="en-US" sz="1800" b="1" dirty="0"/>
              <a:t>弹出栈内容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j $ra</a:t>
            </a:r>
            <a:r>
              <a:rPr lang="en-US" altLang="zh-CN" sz="1800" dirty="0"/>
              <a:t>                            	// </a:t>
            </a:r>
            <a:r>
              <a:rPr lang="zh-CN" altLang="en-US" sz="1800" dirty="0"/>
              <a:t>返回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90"/>
    </mc:Choice>
    <mc:Fallback>
      <p:transition spd="slow" advTm="16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t2 </a:t>
            </a:r>
            <a:r>
              <a:rPr lang="en-US" altLang="zh-CN" sz="1800" b="1" dirty="0" err="1"/>
              <a:t>Fac_ComputeFac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t0 0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t1 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t1 t0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t2 t1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a1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CALL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MOVE t3 v0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 PRINT t3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               	//</a:t>
            </a:r>
            <a:r>
              <a:rPr lang="zh-CN" altLang="en-US" sz="1800" b="1" dirty="0"/>
              <a:t>记录上帧首址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subu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   	//</a:t>
            </a:r>
            <a:r>
              <a:rPr lang="zh-CN" altLang="en-US" sz="1800" b="1" dirty="0"/>
              <a:t>设置本帧栈长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  	//</a:t>
            </a:r>
            <a:r>
              <a:rPr lang="zh-CN" altLang="en-US" sz="1800" b="1" dirty="0"/>
              <a:t>保存返回地址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$t0 $v0               	//</a:t>
            </a:r>
            <a:r>
              <a:rPr lang="zh-CN" altLang="en-US" sz="1800" b="1" dirty="0"/>
              <a:t>保存所获内存首址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$t1 $v0               	//</a:t>
            </a:r>
            <a:r>
              <a:rPr lang="zh-CN" altLang="en-US" sz="1800" b="1" dirty="0"/>
              <a:t>保存所获内存首址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la $t2 </a:t>
            </a:r>
            <a:r>
              <a:rPr lang="en-US" altLang="zh-CN" sz="1800" b="1" dirty="0" err="1"/>
              <a:t>Fac_ComputeFac</a:t>
            </a:r>
            <a:r>
              <a:rPr lang="en-US" altLang="zh-CN" sz="1800" b="1" dirty="0"/>
              <a:t>	//</a:t>
            </a:r>
            <a:r>
              <a:rPr lang="zh-CN" altLang="en-US" sz="1800" b="1" dirty="0"/>
              <a:t>获取子过程地址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$t2, 0($t0)               	//</a:t>
            </a:r>
            <a:r>
              <a:rPr lang="zh-CN" altLang="en-US" sz="1800" b="1" dirty="0"/>
              <a:t>将直接地址存起来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$t0, 0($t1)               	//</a:t>
            </a:r>
            <a:r>
              <a:rPr lang="zh-CN" altLang="en-US" sz="1800" b="1" dirty="0"/>
              <a:t>将间接过程存起来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$t0 $t1                	//</a:t>
            </a:r>
            <a:r>
              <a:rPr lang="zh-CN" altLang="en-US" sz="1800" b="1" dirty="0"/>
              <a:t>获取间接过程地址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$t1 0($t0)                	//</a:t>
            </a:r>
            <a:r>
              <a:rPr lang="zh-CN" altLang="en-US" sz="1800" b="1" dirty="0"/>
              <a:t>获取间接过程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$t2 0($t1)                	//</a:t>
            </a:r>
            <a:r>
              <a:rPr lang="zh-CN" altLang="en-US" sz="1800" b="1" dirty="0"/>
              <a:t>获取直接地址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$t1 10                        	//</a:t>
            </a:r>
            <a:r>
              <a:rPr lang="zh-CN" altLang="en-US" sz="1800" b="1" dirty="0"/>
              <a:t>加载整数</a:t>
            </a:r>
            <a:r>
              <a:rPr lang="en-US" altLang="zh-CN" sz="1800" b="1" dirty="0"/>
              <a:t>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$a0 $t0               	//</a:t>
            </a:r>
            <a:r>
              <a:rPr lang="zh-CN" altLang="en-US" sz="1800" b="1" dirty="0"/>
              <a:t>将间接地址设为入参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$a1 $t1               	//</a:t>
            </a:r>
            <a:r>
              <a:rPr lang="zh-CN" altLang="en-US" sz="1800" b="1" dirty="0"/>
              <a:t>将</a:t>
            </a:r>
            <a:r>
              <a:rPr lang="en-US" altLang="zh-CN" sz="1800" b="1" dirty="0"/>
              <a:t>10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jalr</a:t>
            </a:r>
            <a:r>
              <a:rPr lang="en-US" altLang="zh-CN" sz="1800" b="1" dirty="0"/>
              <a:t> $t2                         	//</a:t>
            </a:r>
            <a:r>
              <a:rPr lang="zh-CN" altLang="en-US" sz="1800" b="1" dirty="0"/>
              <a:t>调用子过程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$t3 $v0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$a0 $t3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jal</a:t>
            </a:r>
            <a:r>
              <a:rPr lang="en-US" altLang="zh-CN" sz="1800" b="1" dirty="0">
                <a:solidFill>
                  <a:srgbClr val="FF0000"/>
                </a:solidFill>
              </a:rPr>
              <a:t> _print      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打印结果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$ra, -4($</a:t>
            </a:r>
            <a:r>
              <a:rPr lang="en-US" altLang="zh-CN" sz="1800" b="1" dirty="0" err="1"/>
              <a:t>fp</a:t>
            </a:r>
            <a:r>
              <a:rPr lang="en-US" altLang="zh-CN" sz="1800" b="1" dirty="0"/>
              <a:t>)            	//</a:t>
            </a:r>
            <a:r>
              <a:rPr lang="zh-CN" altLang="de-DE" sz="1800" b="1" dirty="0"/>
              <a:t>获取返回地址</a:t>
            </a:r>
            <a:r>
              <a:rPr lang="zh-CN" altLang="de-DE" sz="1800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addu</a:t>
            </a:r>
            <a:r>
              <a:rPr lang="en-US" altLang="zh-CN" sz="1800" b="1" dirty="0"/>
              <a:t>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$</a:t>
            </a:r>
            <a:r>
              <a:rPr lang="en-US" altLang="zh-CN" sz="1800" b="1" dirty="0" err="1"/>
              <a:t>sp</a:t>
            </a:r>
            <a:r>
              <a:rPr lang="en-US" altLang="zh-CN" sz="1800" b="1" dirty="0"/>
              <a:t>, 4         	//</a:t>
            </a:r>
            <a:r>
              <a:rPr lang="zh-CN" altLang="en-US" sz="1800" b="1" dirty="0"/>
              <a:t>弹出栈内容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j $ra</a:t>
            </a:r>
            <a:r>
              <a:rPr lang="en-US" altLang="zh-CN" sz="1800" dirty="0"/>
              <a:t>                            	// </a:t>
            </a:r>
            <a:r>
              <a:rPr lang="zh-CN" altLang="en-US" sz="1800" dirty="0"/>
              <a:t>返回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00"/>
    </mc:Choice>
    <mc:Fallback>
      <p:transition spd="slow" advTm="29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260648"/>
            <a:ext cx="8208912" cy="8623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637" name="Rectangle 5"/>
          <p:cNvSpPr>
            <a:spLocks noChangeArrowheads="1"/>
          </p:cNvSpPr>
          <p:nvPr/>
        </p:nvSpPr>
        <p:spPr bwMode="auto">
          <a:xfrm>
            <a:off x="2123728" y="332656"/>
            <a:ext cx="5256213" cy="59086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dirty="0"/>
              <a:t> 	.text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</a:t>
            </a:r>
            <a:r>
              <a:rPr lang="en-US" altLang="zh-CN" sz="1800" dirty="0" err="1"/>
              <a:t>globl</a:t>
            </a:r>
            <a:r>
              <a:rPr lang="en-US" altLang="zh-CN" sz="1800" dirty="0"/>
              <a:t> _</a:t>
            </a:r>
            <a:r>
              <a:rPr lang="en-US" altLang="zh-CN" sz="1800" dirty="0" err="1"/>
              <a:t>halloc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_</a:t>
            </a:r>
            <a:r>
              <a:rPr lang="en-US" altLang="zh-CN" sz="1800" dirty="0" err="1"/>
              <a:t>halloc</a:t>
            </a:r>
            <a:r>
              <a:rPr lang="en-US" altLang="zh-CN" sz="1800" dirty="0"/>
              <a:t>:   li $v0, 9        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       </a:t>
            </a:r>
            <a:r>
              <a:rPr lang="en-US" altLang="zh-CN" sz="1800" dirty="0" err="1"/>
              <a:t>syscall</a:t>
            </a:r>
            <a:r>
              <a:rPr lang="en-US" altLang="zh-CN" sz="1800" dirty="0"/>
              <a:t>        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       j $ra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	.text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.</a:t>
            </a:r>
            <a:r>
              <a:rPr lang="en-US" altLang="zh-CN" sz="1800" dirty="0" err="1">
                <a:solidFill>
                  <a:srgbClr val="FF0000"/>
                </a:solidFill>
              </a:rPr>
              <a:t>globl</a:t>
            </a:r>
            <a:r>
              <a:rPr lang="en-US" altLang="zh-CN" sz="1800" dirty="0">
                <a:solidFill>
                  <a:srgbClr val="FF0000"/>
                </a:solidFill>
              </a:rPr>
              <a:t> _print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_print:      li $v0, 1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</a:t>
            </a:r>
            <a:r>
              <a:rPr lang="en-US" altLang="zh-CN" sz="1800" dirty="0" err="1">
                <a:solidFill>
                  <a:srgbClr val="FF0000"/>
                </a:solidFill>
              </a:rPr>
              <a:t>syscall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la $a0, </a:t>
            </a:r>
            <a:r>
              <a:rPr lang="en-US" altLang="zh-CN" sz="1800" dirty="0" err="1">
                <a:solidFill>
                  <a:srgbClr val="FF0000"/>
                </a:solidFill>
              </a:rPr>
              <a:t>newl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li $v0, 4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</a:t>
            </a:r>
            <a:r>
              <a:rPr lang="en-US" altLang="zh-CN" sz="1800" dirty="0" err="1">
                <a:solidFill>
                  <a:srgbClr val="FF0000"/>
                </a:solidFill>
              </a:rPr>
              <a:t>syscall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j $ra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          	.data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.align   0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 err="1"/>
              <a:t>newl</a:t>
            </a:r>
            <a:r>
              <a:rPr lang="en-US" altLang="zh-CN" sz="1800" dirty="0"/>
              <a:t>:    	.</a:t>
            </a:r>
            <a:r>
              <a:rPr lang="en-US" altLang="zh-CN" sz="1800" dirty="0" err="1"/>
              <a:t>asciiz</a:t>
            </a:r>
            <a:r>
              <a:rPr lang="en-US" altLang="zh-CN" sz="1800" dirty="0"/>
              <a:t> "\n"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.data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.align   0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 err="1"/>
              <a:t>str_er</a:t>
            </a:r>
            <a:r>
              <a:rPr lang="en-US" altLang="zh-CN" sz="1800" dirty="0"/>
              <a:t>:  	.</a:t>
            </a:r>
            <a:r>
              <a:rPr lang="en-US" altLang="zh-CN" sz="1800" dirty="0" err="1"/>
              <a:t>asciiz</a:t>
            </a:r>
            <a:r>
              <a:rPr lang="en-US" altLang="zh-CN" sz="1800" dirty="0"/>
              <a:t> " ERROR: abnormal termination\n" </a:t>
            </a:r>
            <a:endParaRPr lang="en-US" altLang="zh-CN" sz="18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03"/>
    </mc:Choice>
    <mc:Fallback>
      <p:transition spd="slow" advTm="60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260648"/>
            <a:ext cx="8208912" cy="8623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637" name="Rectangle 5"/>
          <p:cNvSpPr>
            <a:spLocks noChangeArrowheads="1"/>
          </p:cNvSpPr>
          <p:nvPr/>
        </p:nvSpPr>
        <p:spPr bwMode="auto">
          <a:xfrm>
            <a:off x="2123728" y="332656"/>
            <a:ext cx="5256213" cy="59086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1800" dirty="0"/>
              <a:t> 	.text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</a:t>
            </a:r>
            <a:r>
              <a:rPr lang="en-US" altLang="zh-CN" sz="1800" dirty="0" err="1"/>
              <a:t>globl</a:t>
            </a:r>
            <a:r>
              <a:rPr lang="en-US" altLang="zh-CN" sz="1800" dirty="0"/>
              <a:t> _</a:t>
            </a:r>
            <a:r>
              <a:rPr lang="en-US" altLang="zh-CN" sz="1800" dirty="0" err="1"/>
              <a:t>halloc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_</a:t>
            </a:r>
            <a:r>
              <a:rPr lang="en-US" altLang="zh-CN" sz="1800" dirty="0" err="1"/>
              <a:t>halloc</a:t>
            </a:r>
            <a:r>
              <a:rPr lang="en-US" altLang="zh-CN" sz="1800" dirty="0"/>
              <a:t>:   li $v0, 9        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       </a:t>
            </a:r>
            <a:r>
              <a:rPr lang="en-US" altLang="zh-CN" sz="1800" dirty="0" err="1"/>
              <a:t>syscall</a:t>
            </a:r>
            <a:r>
              <a:rPr lang="en-US" altLang="zh-CN" sz="1800" dirty="0"/>
              <a:t>        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       j $ra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	.text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.</a:t>
            </a:r>
            <a:r>
              <a:rPr lang="en-US" altLang="zh-CN" sz="1800" dirty="0" err="1"/>
              <a:t>globl</a:t>
            </a:r>
            <a:r>
              <a:rPr lang="en-US" altLang="zh-CN" sz="1800" dirty="0"/>
              <a:t> _print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_print:      li $v0, 1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</a:t>
            </a:r>
            <a:r>
              <a:rPr lang="en-US" altLang="zh-CN" sz="1800" dirty="0" err="1"/>
              <a:t>syscall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la $a0, </a:t>
            </a:r>
            <a:r>
              <a:rPr lang="en-US" altLang="zh-CN" sz="1800" dirty="0" err="1">
                <a:solidFill>
                  <a:srgbClr val="FF0000"/>
                </a:solidFill>
              </a:rPr>
              <a:t>newl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/>
              <a:t>         	li $v0, 4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</a:t>
            </a:r>
            <a:r>
              <a:rPr lang="en-US" altLang="zh-CN" sz="1800" dirty="0" err="1"/>
              <a:t>syscall</a:t>
            </a: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/>
              <a:t>         	j $ra</a:t>
            </a:r>
            <a:endParaRPr lang="en-US" altLang="zh-CN" sz="1800" dirty="0"/>
          </a:p>
          <a:p>
            <a:pPr eaLnBrk="1" hangingPunct="1">
              <a:defRPr/>
            </a:pPr>
            <a:endParaRPr lang="en-US" altLang="zh-CN" sz="1800" dirty="0"/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          	.data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.align   0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 err="1">
                <a:solidFill>
                  <a:srgbClr val="FF0000"/>
                </a:solidFill>
              </a:rPr>
              <a:t>newl</a:t>
            </a:r>
            <a:r>
              <a:rPr lang="en-US" altLang="zh-CN" sz="1800" dirty="0">
                <a:solidFill>
                  <a:srgbClr val="FF0000"/>
                </a:solidFill>
              </a:rPr>
              <a:t>:    	.</a:t>
            </a:r>
            <a:r>
              <a:rPr lang="en-US" altLang="zh-CN" sz="1800" dirty="0" err="1">
                <a:solidFill>
                  <a:srgbClr val="FF0000"/>
                </a:solidFill>
              </a:rPr>
              <a:t>asciiz</a:t>
            </a:r>
            <a:r>
              <a:rPr lang="en-US" altLang="zh-CN" sz="1800" dirty="0">
                <a:solidFill>
                  <a:srgbClr val="FF0000"/>
                </a:solidFill>
              </a:rPr>
              <a:t> "\n" 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.data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>
                <a:solidFill>
                  <a:srgbClr val="FF0000"/>
                </a:solidFill>
              </a:rPr>
              <a:t>         	.align   0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eaLnBrk="1" hangingPunct="1">
              <a:defRPr/>
            </a:pPr>
            <a:r>
              <a:rPr lang="en-US" altLang="zh-CN" sz="1800" dirty="0" err="1"/>
              <a:t>str_er</a:t>
            </a:r>
            <a:r>
              <a:rPr lang="en-US" altLang="zh-CN" sz="1800" dirty="0"/>
              <a:t>:  	.</a:t>
            </a:r>
            <a:r>
              <a:rPr lang="en-US" altLang="zh-CN" sz="1800" dirty="0" err="1"/>
              <a:t>asciiz</a:t>
            </a:r>
            <a:r>
              <a:rPr lang="en-US" altLang="zh-CN" sz="1800" dirty="0"/>
              <a:t> " ERROR: abnormal termination\n" </a:t>
            </a:r>
            <a:endParaRPr lang="en-US" altLang="zh-CN" sz="18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34"/>
    </mc:Choice>
    <mc:Fallback>
      <p:transition spd="slow" advTm="12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t2 </a:t>
            </a:r>
            <a:r>
              <a:rPr lang="en-US" altLang="zh-CN" sz="1800" b="1" dirty="0" err="1"/>
              <a:t>Fac_ComputeFac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t0 0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t1 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t1 t0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t2 t1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a1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CALL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t3 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PRINT t3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更新帧指针位置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subu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设置本帧栈长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保存返回地址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$t0 $v0               	//</a:t>
            </a:r>
            <a:r>
              <a:rPr lang="zh-CN" altLang="en-US" sz="1800" b="1" dirty="0"/>
              <a:t>保存所获内存首址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$t1 $v0               	//</a:t>
            </a:r>
            <a:r>
              <a:rPr lang="zh-CN" altLang="en-US" sz="1800" b="1" dirty="0"/>
              <a:t>保存所获内存首址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la $t2 </a:t>
            </a:r>
            <a:r>
              <a:rPr lang="en-US" altLang="zh-CN" sz="1800" b="1" dirty="0" err="1"/>
              <a:t>Fac_ComputeFac</a:t>
            </a:r>
            <a:r>
              <a:rPr lang="en-US" altLang="zh-CN" sz="1800" b="1" dirty="0"/>
              <a:t>	//</a:t>
            </a:r>
            <a:r>
              <a:rPr lang="zh-CN" altLang="en-US" sz="1800" b="1" dirty="0"/>
              <a:t>获取子过程地址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$t2, 0($t0)               	//</a:t>
            </a:r>
            <a:r>
              <a:rPr lang="zh-CN" altLang="en-US" sz="1800" b="1" dirty="0"/>
              <a:t>将直接地址存起来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$t0, 0($t1)               	//</a:t>
            </a:r>
            <a:r>
              <a:rPr lang="zh-CN" altLang="en-US" sz="1800" b="1" dirty="0"/>
              <a:t>将间接过程存起来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$t0 $t1                	//</a:t>
            </a:r>
            <a:r>
              <a:rPr lang="zh-CN" altLang="en-US" sz="1800" b="1" dirty="0"/>
              <a:t>获取间接过程地址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$t1 0($t0)                	//</a:t>
            </a:r>
            <a:r>
              <a:rPr lang="zh-CN" altLang="en-US" sz="1800" b="1" dirty="0"/>
              <a:t>获取间接过程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$t2 0($t1)                	//</a:t>
            </a:r>
            <a:r>
              <a:rPr lang="zh-CN" altLang="en-US" sz="1800" b="1" dirty="0"/>
              <a:t>获取直接地址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$t1 10                        	//</a:t>
            </a:r>
            <a:r>
              <a:rPr lang="zh-CN" altLang="en-US" sz="1800" b="1" dirty="0"/>
              <a:t>加载整数</a:t>
            </a:r>
            <a:r>
              <a:rPr lang="en-US" altLang="zh-CN" sz="1800" b="1" dirty="0"/>
              <a:t>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$a0 $t0               	//</a:t>
            </a:r>
            <a:r>
              <a:rPr lang="zh-CN" altLang="en-US" sz="1800" b="1" dirty="0"/>
              <a:t>将间接地址设为入参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$a1 $t1               	//</a:t>
            </a:r>
            <a:r>
              <a:rPr lang="zh-CN" altLang="en-US" sz="1800" b="1" dirty="0"/>
              <a:t>将</a:t>
            </a:r>
            <a:r>
              <a:rPr lang="en-US" altLang="zh-CN" sz="1800" b="1" dirty="0"/>
              <a:t>10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jalr</a:t>
            </a:r>
            <a:r>
              <a:rPr lang="en-US" altLang="zh-CN" sz="1800" b="1" dirty="0"/>
              <a:t> $t2                         	//</a:t>
            </a:r>
            <a:r>
              <a:rPr lang="zh-CN" altLang="en-US" sz="1800" b="1" dirty="0"/>
              <a:t>调用子过程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$t3 $v0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$a0 $t3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_print                     	//</a:t>
            </a:r>
            <a:r>
              <a:rPr lang="zh-CN" altLang="en-US" sz="1800" b="1" dirty="0"/>
              <a:t>打印结果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lw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	//</a:t>
            </a:r>
            <a:r>
              <a:rPr lang="zh-CN" altLang="de-DE" sz="1800" b="1" dirty="0">
                <a:solidFill>
                  <a:srgbClr val="FF0000"/>
                </a:solidFill>
              </a:rPr>
              <a:t>获取返回地址</a:t>
            </a:r>
            <a:r>
              <a:rPr lang="zh-CN" altLang="de-DE" sz="1800" dirty="0">
                <a:solidFill>
                  <a:srgbClr val="FF0000"/>
                </a:solidFill>
              </a:rPr>
              <a:t>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addu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弹出栈内容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j $ra</a:t>
            </a:r>
            <a:r>
              <a:rPr lang="en-US" altLang="zh-CN" sz="1800" dirty="0">
                <a:solidFill>
                  <a:srgbClr val="FF0000"/>
                </a:solidFill>
              </a:rPr>
              <a:t>                            	</a:t>
            </a:r>
            <a:r>
              <a:rPr lang="en-US" altLang="zh-CN" sz="1800" b="1" dirty="0">
                <a:solidFill>
                  <a:srgbClr val="FF0000"/>
                </a:solidFill>
              </a:rPr>
              <a:t>// </a:t>
            </a:r>
            <a:r>
              <a:rPr lang="zh-CN" altLang="en-US" sz="1800" b="1" dirty="0">
                <a:solidFill>
                  <a:srgbClr val="FF0000"/>
                </a:solidFill>
              </a:rPr>
              <a:t>返回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83"/>
    </mc:Choice>
    <mc:Fallback>
      <p:transition spd="slow" advTm="18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t2 </a:t>
            </a:r>
            <a:r>
              <a:rPr lang="en-US" altLang="zh-CN" sz="1800" b="1" dirty="0" err="1"/>
              <a:t>Fac_ComputeFac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t0 0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t1 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t1 t0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t2 t1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a1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CALL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t3 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PRINT t3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更新帧指针位置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subu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设置本帧栈长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保存返回地址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$t0 $v0               	//</a:t>
            </a:r>
            <a:r>
              <a:rPr lang="zh-CN" altLang="en-US" sz="1800" b="1" dirty="0"/>
              <a:t>保存所获内存首址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$t1 $v0               	//</a:t>
            </a:r>
            <a:r>
              <a:rPr lang="zh-CN" altLang="en-US" sz="1800" b="1" dirty="0"/>
              <a:t>保存所获内存首址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la $t2 </a:t>
            </a:r>
            <a:r>
              <a:rPr lang="en-US" altLang="zh-CN" sz="1800" b="1" dirty="0" err="1"/>
              <a:t>Fac_ComputeFac</a:t>
            </a:r>
            <a:r>
              <a:rPr lang="en-US" altLang="zh-CN" sz="1800" b="1" dirty="0"/>
              <a:t>	//</a:t>
            </a:r>
            <a:r>
              <a:rPr lang="zh-CN" altLang="en-US" sz="1800" b="1" dirty="0"/>
              <a:t>获取子过程地址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$t2, 0($t0)               	//</a:t>
            </a:r>
            <a:r>
              <a:rPr lang="zh-CN" altLang="en-US" sz="1800" b="1" dirty="0"/>
              <a:t>将直接地址存起来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$t0, 0($t1)               	//</a:t>
            </a:r>
            <a:r>
              <a:rPr lang="zh-CN" altLang="en-US" sz="1800" b="1" dirty="0"/>
              <a:t>将间接过程存起来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$t0 $t1                	//</a:t>
            </a:r>
            <a:r>
              <a:rPr lang="zh-CN" altLang="en-US" sz="1800" b="1" dirty="0"/>
              <a:t>获取间接过程地址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$t1 0($t0)                	//</a:t>
            </a:r>
            <a:r>
              <a:rPr lang="zh-CN" altLang="en-US" sz="1800" b="1" dirty="0"/>
              <a:t>获取间接过程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$t2 0($t1)                	//</a:t>
            </a:r>
            <a:r>
              <a:rPr lang="zh-CN" altLang="en-US" sz="1800" b="1" dirty="0"/>
              <a:t>获取直接地址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$t1 10                        	//</a:t>
            </a:r>
            <a:r>
              <a:rPr lang="zh-CN" altLang="en-US" sz="1800" b="1" dirty="0"/>
              <a:t>加载整数</a:t>
            </a:r>
            <a:r>
              <a:rPr lang="en-US" altLang="zh-CN" sz="1800" b="1" dirty="0"/>
              <a:t>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$a0 $t0               	//</a:t>
            </a:r>
            <a:r>
              <a:rPr lang="zh-CN" altLang="en-US" sz="1800" b="1" dirty="0"/>
              <a:t>将间接地址设为入参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$a1 $t1               	//</a:t>
            </a:r>
            <a:r>
              <a:rPr lang="zh-CN" altLang="en-US" sz="1800" b="1" dirty="0"/>
              <a:t>将</a:t>
            </a:r>
            <a:r>
              <a:rPr lang="en-US" altLang="zh-CN" sz="1800" b="1" dirty="0"/>
              <a:t>10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jalr</a:t>
            </a:r>
            <a:r>
              <a:rPr lang="en-US" altLang="zh-CN" sz="1800" b="1" dirty="0"/>
              <a:t> $t2                         	//</a:t>
            </a:r>
            <a:r>
              <a:rPr lang="zh-CN" altLang="en-US" sz="1800" b="1" dirty="0"/>
              <a:t>调用子过程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$t3 $v0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$a0 $t3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_print                     	//</a:t>
            </a:r>
            <a:r>
              <a:rPr lang="zh-CN" altLang="en-US" sz="1800" b="1" dirty="0"/>
              <a:t>打印结果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lw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	//</a:t>
            </a:r>
            <a:r>
              <a:rPr lang="zh-CN" altLang="de-DE" sz="1800" b="1" dirty="0">
                <a:solidFill>
                  <a:srgbClr val="FF0000"/>
                </a:solidFill>
              </a:rPr>
              <a:t>获取返回地址</a:t>
            </a:r>
            <a:r>
              <a:rPr lang="zh-CN" altLang="de-DE" sz="1800" dirty="0">
                <a:solidFill>
                  <a:srgbClr val="FF0000"/>
                </a:solidFill>
              </a:rPr>
              <a:t>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addu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弹出栈内容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j $ra</a:t>
            </a:r>
            <a:r>
              <a:rPr lang="en-US" altLang="zh-CN" sz="1800" dirty="0">
                <a:solidFill>
                  <a:srgbClr val="FF0000"/>
                </a:solidFill>
              </a:rPr>
              <a:t>                            	</a:t>
            </a:r>
            <a:r>
              <a:rPr lang="en-US" altLang="zh-CN" sz="1800" b="1" dirty="0">
                <a:solidFill>
                  <a:srgbClr val="FF0000"/>
                </a:solidFill>
              </a:rPr>
              <a:t>// </a:t>
            </a:r>
            <a:r>
              <a:rPr lang="zh-CN" altLang="en-US" sz="1800" b="1" dirty="0">
                <a:solidFill>
                  <a:srgbClr val="FF0000"/>
                </a:solidFill>
              </a:rPr>
              <a:t>返回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98"/>
    </mc:Choice>
    <mc:Fallback>
      <p:transition spd="slow" advTm="103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AutoShape 23"/>
          <p:cNvSpPr>
            <a:spLocks noChangeArrowheads="1"/>
          </p:cNvSpPr>
          <p:nvPr/>
        </p:nvSpPr>
        <p:spPr bwMode="auto">
          <a:xfrm>
            <a:off x="684213" y="3284538"/>
            <a:ext cx="8135937" cy="1870075"/>
          </a:xfrm>
          <a:prstGeom prst="flowChartAlternateProcess">
            <a:avLst/>
          </a:prstGeom>
          <a:solidFill>
            <a:srgbClr val="99CCFF"/>
          </a:solidFill>
          <a:ln w="381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04863" y="3500438"/>
            <a:ext cx="696912" cy="1082675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ln w="38100" cmpd="sng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词法</a:t>
            </a:r>
            <a:endParaRPr lang="en-US" altLang="zh-CN" b="1">
              <a:ea typeface="华文新魏" panose="02010800040101010101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语法</a:t>
            </a:r>
            <a:endParaRPr lang="en-US" altLang="zh-CN" b="1">
              <a:ea typeface="华文新魏" panose="02010800040101010101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分析</a:t>
            </a:r>
            <a:endParaRPr lang="en-US" altLang="zh-CN" b="1">
              <a:ea typeface="华文新魏" panose="02010800040101010101" pitchFamily="2" charset="-122"/>
            </a:endParaRPr>
          </a:p>
        </p:txBody>
      </p:sp>
      <p:sp>
        <p:nvSpPr>
          <p:cNvPr id="7" name="AutoShape 9"/>
          <p:cNvSpPr>
            <a:spLocks noChangeArrowheads="1"/>
          </p:cNvSpPr>
          <p:nvPr/>
        </p:nvSpPr>
        <p:spPr bwMode="auto">
          <a:xfrm>
            <a:off x="1763713" y="3429000"/>
            <a:ext cx="863600" cy="10795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anose="02010800040101010101" pitchFamily="2" charset="-122"/>
              </a:rPr>
              <a:t>类型</a:t>
            </a:r>
            <a:endParaRPr lang="en-US" altLang="zh-CN" sz="26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anose="02010800040101010101" pitchFamily="2" charset="-122"/>
              </a:rPr>
              <a:t>检查</a:t>
            </a:r>
            <a:endParaRPr lang="en-US" altLang="zh-CN" sz="2600" b="1">
              <a:ea typeface="华文新魏" panose="02010800040101010101" pitchFamily="2" charset="-122"/>
            </a:endParaRPr>
          </a:p>
        </p:txBody>
      </p:sp>
      <p:sp>
        <p:nvSpPr>
          <p:cNvPr id="8" name="AutoShape 10"/>
          <p:cNvSpPr>
            <a:spLocks noChangeArrowheads="1"/>
          </p:cNvSpPr>
          <p:nvPr/>
        </p:nvSpPr>
        <p:spPr bwMode="auto">
          <a:xfrm>
            <a:off x="3132138" y="3429000"/>
            <a:ext cx="863600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ea typeface="华文新魏" panose="02010800040101010101" pitchFamily="2" charset="-122"/>
              </a:rPr>
              <a:t>Piglet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ea typeface="华文新魏" panose="02010800040101010101" pitchFamily="2" charset="-122"/>
            </a:endParaRPr>
          </a:p>
        </p:txBody>
      </p:sp>
      <p:sp>
        <p:nvSpPr>
          <p:cNvPr id="9" name="AutoShape 11"/>
          <p:cNvSpPr>
            <a:spLocks noChangeArrowheads="1"/>
          </p:cNvSpPr>
          <p:nvPr/>
        </p:nvSpPr>
        <p:spPr bwMode="auto">
          <a:xfrm>
            <a:off x="7596188" y="3357563"/>
            <a:ext cx="863600" cy="1270000"/>
          </a:xfrm>
          <a:prstGeom prst="flowChartAlternateProcess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MIPS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</p:txBody>
      </p:sp>
      <p:sp>
        <p:nvSpPr>
          <p:cNvPr id="10" name="Text Box 15"/>
          <p:cNvSpPr txBox="1">
            <a:spLocks noChangeArrowheads="1"/>
          </p:cNvSpPr>
          <p:nvPr/>
        </p:nvSpPr>
        <p:spPr bwMode="auto">
          <a:xfrm>
            <a:off x="1187450" y="836613"/>
            <a:ext cx="1223963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MiniJava Grammer</a:t>
            </a:r>
            <a:endParaRPr lang="en-US" altLang="zh-CN" sz="1800" b="1"/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 flipV="1">
            <a:off x="8027988" y="5157788"/>
            <a:ext cx="0" cy="43021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" name="Line 28"/>
          <p:cNvSpPr>
            <a:spLocks noChangeShapeType="1"/>
          </p:cNvSpPr>
          <p:nvPr/>
        </p:nvSpPr>
        <p:spPr bwMode="auto">
          <a:xfrm flipV="1">
            <a:off x="3492500" y="52292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" name="AutoShape 29"/>
          <p:cNvSpPr>
            <a:spLocks noChangeArrowheads="1"/>
          </p:cNvSpPr>
          <p:nvPr/>
        </p:nvSpPr>
        <p:spPr bwMode="auto">
          <a:xfrm>
            <a:off x="28448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Piglet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anose="02010800040101010101" pitchFamily="2" charset="-122"/>
              </a:rPr>
              <a:t>解释器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14" name="AutoShape 30"/>
          <p:cNvSpPr>
            <a:spLocks noChangeArrowheads="1"/>
          </p:cNvSpPr>
          <p:nvPr/>
        </p:nvSpPr>
        <p:spPr bwMode="auto">
          <a:xfrm>
            <a:off x="7216775" y="5516563"/>
            <a:ext cx="1927225" cy="979487"/>
          </a:xfrm>
          <a:prstGeom prst="cube">
            <a:avLst>
              <a:gd name="adj" fmla="val 3418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SPIM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(MIPS</a:t>
            </a:r>
            <a:r>
              <a:rPr lang="zh-CN" altLang="en-US" sz="2000" b="1">
                <a:ea typeface="华文新魏" panose="02010800040101010101" pitchFamily="2" charset="-122"/>
              </a:rPr>
              <a:t>模拟器</a:t>
            </a:r>
            <a:r>
              <a:rPr lang="en-US" altLang="zh-CN" sz="2000" b="1">
                <a:ea typeface="华文新魏" panose="02010800040101010101" pitchFamily="2" charset="-122"/>
              </a:rPr>
              <a:t>)</a:t>
            </a:r>
            <a:endParaRPr lang="en-US" altLang="zh-CN" sz="2000" b="1">
              <a:ea typeface="华文新魏" panose="02010800040101010101" pitchFamily="2" charset="-122"/>
            </a:endParaRPr>
          </a:p>
        </p:txBody>
      </p:sp>
      <p:sp>
        <p:nvSpPr>
          <p:cNvPr id="15" name="Rectangle 33"/>
          <p:cNvSpPr>
            <a:spLocks noChangeArrowheads="1"/>
          </p:cNvSpPr>
          <p:nvPr/>
        </p:nvSpPr>
        <p:spPr bwMode="auto">
          <a:xfrm>
            <a:off x="25400" y="3789363"/>
            <a:ext cx="442913" cy="10080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源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代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码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</p:txBody>
      </p:sp>
      <p:sp>
        <p:nvSpPr>
          <p:cNvPr id="16" name="Text Box 37"/>
          <p:cNvSpPr txBox="1">
            <a:spLocks noChangeArrowheads="1"/>
          </p:cNvSpPr>
          <p:nvPr/>
        </p:nvSpPr>
        <p:spPr bwMode="auto">
          <a:xfrm>
            <a:off x="2892425" y="2012950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Piglet </a:t>
            </a:r>
            <a:endParaRPr lang="en-US" altLang="zh-CN" sz="18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  <a:endParaRPr lang="en-US" altLang="zh-CN" sz="1800" b="1"/>
          </a:p>
        </p:txBody>
      </p:sp>
      <p:sp>
        <p:nvSpPr>
          <p:cNvPr id="17" name="Text Box 38"/>
          <p:cNvSpPr txBox="1">
            <a:spLocks noChangeArrowheads="1"/>
          </p:cNvSpPr>
          <p:nvPr/>
        </p:nvSpPr>
        <p:spPr bwMode="auto">
          <a:xfrm>
            <a:off x="7059613" y="1989138"/>
            <a:ext cx="1976437" cy="711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MIPS </a:t>
            </a:r>
            <a:endParaRPr lang="en-US" altLang="zh-CN" sz="20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Instruction Spec</a:t>
            </a:r>
            <a:endParaRPr lang="en-US" altLang="zh-CN" sz="2000" b="1"/>
          </a:p>
        </p:txBody>
      </p:sp>
      <p:sp>
        <p:nvSpPr>
          <p:cNvPr id="18" name="Line 39"/>
          <p:cNvSpPr>
            <a:spLocks noChangeShapeType="1"/>
          </p:cNvSpPr>
          <p:nvPr/>
        </p:nvSpPr>
        <p:spPr bwMode="auto">
          <a:xfrm flipV="1">
            <a:off x="4859338" y="2636838"/>
            <a:ext cx="0" cy="7191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Line 40"/>
          <p:cNvSpPr>
            <a:spLocks noChangeShapeType="1"/>
          </p:cNvSpPr>
          <p:nvPr/>
        </p:nvSpPr>
        <p:spPr bwMode="auto">
          <a:xfrm flipV="1">
            <a:off x="3635375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" name="Rectangle 43"/>
          <p:cNvSpPr>
            <a:spLocks noChangeArrowheads="1"/>
          </p:cNvSpPr>
          <p:nvPr/>
        </p:nvSpPr>
        <p:spPr bwMode="auto">
          <a:xfrm>
            <a:off x="827088" y="4724400"/>
            <a:ext cx="865187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dash"/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黑体" panose="02010609060101010101" pitchFamily="49" charset="-122"/>
              </a:rPr>
              <a:t>语法树</a:t>
            </a:r>
            <a:endParaRPr lang="en-US" altLang="zh-CN" sz="1800">
              <a:ea typeface="黑体" panose="02010609060101010101" pitchFamily="49" charset="-122"/>
            </a:endParaRPr>
          </a:p>
        </p:txBody>
      </p:sp>
      <p:sp>
        <p:nvSpPr>
          <p:cNvPr id="21" name="AutoShape 44"/>
          <p:cNvSpPr>
            <a:spLocks noChangeArrowheads="1"/>
          </p:cNvSpPr>
          <p:nvPr/>
        </p:nvSpPr>
        <p:spPr bwMode="auto">
          <a:xfrm>
            <a:off x="468313" y="4149725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2" name="AutoShape 46"/>
          <p:cNvSpPr>
            <a:spLocks noChangeArrowheads="1"/>
          </p:cNvSpPr>
          <p:nvPr/>
        </p:nvSpPr>
        <p:spPr bwMode="auto">
          <a:xfrm>
            <a:off x="406876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3" name="AutoShape 48"/>
          <p:cNvSpPr>
            <a:spLocks noChangeArrowheads="1"/>
          </p:cNvSpPr>
          <p:nvPr/>
        </p:nvSpPr>
        <p:spPr bwMode="auto">
          <a:xfrm>
            <a:off x="1020763" y="1844675"/>
            <a:ext cx="1657350" cy="1079500"/>
          </a:xfrm>
          <a:prstGeom prst="cube">
            <a:avLst>
              <a:gd name="adj" fmla="val 38528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solidFill>
                  <a:schemeClr val="bg1"/>
                </a:solidFill>
              </a:rPr>
              <a:t>JavaCC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</a:rPr>
              <a:t>(</a:t>
            </a:r>
            <a:r>
              <a:rPr lang="en-US" altLang="zh-CN" sz="2000" b="1" dirty="0" err="1">
                <a:solidFill>
                  <a:schemeClr val="bg1"/>
                </a:solidFill>
              </a:rPr>
              <a:t>JJTree</a:t>
            </a:r>
            <a:r>
              <a:rPr lang="en-US" altLang="zh-CN" sz="2000" b="1" dirty="0">
                <a:solidFill>
                  <a:schemeClr val="bg1"/>
                </a:solidFill>
              </a:rPr>
              <a:t>)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4" name="Line 52"/>
          <p:cNvSpPr>
            <a:spLocks noChangeShapeType="1"/>
          </p:cNvSpPr>
          <p:nvPr/>
        </p:nvSpPr>
        <p:spPr bwMode="auto">
          <a:xfrm flipH="1" flipV="1">
            <a:off x="1236663" y="2852738"/>
            <a:ext cx="1587" cy="719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" name="Text Box 54"/>
          <p:cNvSpPr txBox="1">
            <a:spLocks noChangeArrowheads="1"/>
          </p:cNvSpPr>
          <p:nvPr/>
        </p:nvSpPr>
        <p:spPr bwMode="auto">
          <a:xfrm>
            <a:off x="1476375" y="2852738"/>
            <a:ext cx="1200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>
                <a:ea typeface="华文新魏" panose="02010800040101010101" pitchFamily="2" charset="-122"/>
              </a:rPr>
              <a:t>自动生成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26" name="Line 55"/>
          <p:cNvSpPr>
            <a:spLocks noChangeShapeType="1"/>
          </p:cNvSpPr>
          <p:nvPr/>
        </p:nvSpPr>
        <p:spPr bwMode="auto">
          <a:xfrm>
            <a:off x="29162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7" name="AutoShape 56"/>
          <p:cNvSpPr>
            <a:spLocks noChangeArrowheads="1"/>
          </p:cNvSpPr>
          <p:nvPr/>
        </p:nvSpPr>
        <p:spPr bwMode="auto">
          <a:xfrm>
            <a:off x="2771775" y="3860800"/>
            <a:ext cx="287338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8" name="Rectangle 69"/>
          <p:cNvSpPr>
            <a:spLocks noChangeArrowheads="1"/>
          </p:cNvSpPr>
          <p:nvPr/>
        </p:nvSpPr>
        <p:spPr bwMode="auto">
          <a:xfrm>
            <a:off x="1835150" y="4724400"/>
            <a:ext cx="936625" cy="3762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/>
              <a:t>符号表</a:t>
            </a:r>
            <a:endParaRPr lang="en-US" altLang="zh-CN" sz="1800" b="1"/>
          </a:p>
        </p:txBody>
      </p:sp>
      <p:sp>
        <p:nvSpPr>
          <p:cNvPr id="29" name="Rectangle 70"/>
          <p:cNvSpPr>
            <a:spLocks noChangeArrowheads="1"/>
          </p:cNvSpPr>
          <p:nvPr/>
        </p:nvSpPr>
        <p:spPr bwMode="auto">
          <a:xfrm>
            <a:off x="2987675" y="4724400"/>
            <a:ext cx="1150938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Piglet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30" name="Text Box 71"/>
          <p:cNvSpPr txBox="1">
            <a:spLocks noChangeArrowheads="1"/>
          </p:cNvSpPr>
          <p:nvPr/>
        </p:nvSpPr>
        <p:spPr bwMode="auto">
          <a:xfrm>
            <a:off x="4260850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 err="1"/>
              <a:t>SPiglet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/>
              <a:t>Grammar</a:t>
            </a:r>
            <a:endParaRPr lang="en-US" altLang="zh-CN" sz="1800" b="1" dirty="0"/>
          </a:p>
        </p:txBody>
      </p:sp>
      <p:sp>
        <p:nvSpPr>
          <p:cNvPr id="31" name="AutoShape 72"/>
          <p:cNvSpPr>
            <a:spLocks noChangeArrowheads="1"/>
          </p:cNvSpPr>
          <p:nvPr/>
        </p:nvSpPr>
        <p:spPr bwMode="auto">
          <a:xfrm>
            <a:off x="4429125" y="3429000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 err="1">
                <a:ea typeface="华文新魏" panose="02010800040101010101" pitchFamily="2" charset="-122"/>
              </a:rPr>
              <a:t>SPiglet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ea typeface="华文新魏" panose="02010800040101010101" pitchFamily="2" charset="-122"/>
            </a:endParaRPr>
          </a:p>
        </p:txBody>
      </p:sp>
      <p:sp>
        <p:nvSpPr>
          <p:cNvPr id="32" name="Line 73"/>
          <p:cNvSpPr>
            <a:spLocks noChangeShapeType="1"/>
          </p:cNvSpPr>
          <p:nvPr/>
        </p:nvSpPr>
        <p:spPr bwMode="auto">
          <a:xfrm>
            <a:off x="1835150" y="1484313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3" name="Rectangle 74"/>
          <p:cNvSpPr>
            <a:spLocks noChangeArrowheads="1"/>
          </p:cNvSpPr>
          <p:nvPr/>
        </p:nvSpPr>
        <p:spPr bwMode="auto">
          <a:xfrm>
            <a:off x="42846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 err="1"/>
              <a:t>SPiglet</a:t>
            </a:r>
            <a:r>
              <a:rPr lang="zh-CN" altLang="en-US" sz="1600" b="1" dirty="0"/>
              <a:t>代码</a:t>
            </a:r>
            <a:endParaRPr lang="en-US" altLang="zh-CN" sz="1600" b="1" dirty="0"/>
          </a:p>
        </p:txBody>
      </p:sp>
      <p:sp>
        <p:nvSpPr>
          <p:cNvPr id="34" name="AutoShape 75"/>
          <p:cNvSpPr>
            <a:spLocks noChangeArrowheads="1"/>
          </p:cNvSpPr>
          <p:nvPr/>
        </p:nvSpPr>
        <p:spPr bwMode="auto">
          <a:xfrm>
            <a:off x="6011863" y="3429000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ea typeface="华文新魏" panose="02010800040101010101" pitchFamily="2" charset="-122"/>
              </a:rPr>
              <a:t>Kanga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ea typeface="华文新魏" panose="02010800040101010101" pitchFamily="2" charset="-122"/>
            </a:endParaRPr>
          </a:p>
        </p:txBody>
      </p:sp>
      <p:sp>
        <p:nvSpPr>
          <p:cNvPr id="35" name="Line 77"/>
          <p:cNvSpPr>
            <a:spLocks noChangeShapeType="1"/>
          </p:cNvSpPr>
          <p:nvPr/>
        </p:nvSpPr>
        <p:spPr bwMode="auto">
          <a:xfrm>
            <a:off x="42116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6" name="Line 78"/>
          <p:cNvSpPr>
            <a:spLocks noChangeShapeType="1"/>
          </p:cNvSpPr>
          <p:nvPr/>
        </p:nvSpPr>
        <p:spPr bwMode="auto">
          <a:xfrm>
            <a:off x="5795963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7" name="Line 79"/>
          <p:cNvSpPr>
            <a:spLocks noChangeShapeType="1"/>
          </p:cNvSpPr>
          <p:nvPr/>
        </p:nvSpPr>
        <p:spPr bwMode="auto">
          <a:xfrm>
            <a:off x="738028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8" name="AutoShape 80"/>
          <p:cNvSpPr>
            <a:spLocks noChangeArrowheads="1"/>
          </p:cNvSpPr>
          <p:nvPr/>
        </p:nvSpPr>
        <p:spPr bwMode="auto">
          <a:xfrm>
            <a:off x="5653088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39" name="AutoShape 81"/>
          <p:cNvSpPr>
            <a:spLocks noChangeArrowheads="1"/>
          </p:cNvSpPr>
          <p:nvPr/>
        </p:nvSpPr>
        <p:spPr bwMode="auto">
          <a:xfrm>
            <a:off x="723741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40" name="AutoShape 82"/>
          <p:cNvSpPr>
            <a:spLocks noChangeArrowheads="1"/>
          </p:cNvSpPr>
          <p:nvPr/>
        </p:nvSpPr>
        <p:spPr bwMode="auto">
          <a:xfrm>
            <a:off x="4284663" y="5516563"/>
            <a:ext cx="1150937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ea typeface="华文新魏" panose="02010800040101010101" pitchFamily="2" charset="-122"/>
              </a:rPr>
              <a:t>SPiglet</a:t>
            </a:r>
            <a:endParaRPr lang="en-US" altLang="zh-CN" sz="20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ea typeface="华文新魏" panose="02010800040101010101" pitchFamily="2" charset="-122"/>
              </a:rPr>
              <a:t>解释器</a:t>
            </a:r>
            <a:endParaRPr lang="en-US" altLang="zh-CN" sz="2000" dirty="0">
              <a:ea typeface="华文新魏" panose="02010800040101010101" pitchFamily="2" charset="-122"/>
            </a:endParaRPr>
          </a:p>
        </p:txBody>
      </p:sp>
      <p:sp>
        <p:nvSpPr>
          <p:cNvPr id="41" name="AutoShape 83"/>
          <p:cNvSpPr>
            <a:spLocks noChangeArrowheads="1"/>
          </p:cNvSpPr>
          <p:nvPr/>
        </p:nvSpPr>
        <p:spPr bwMode="auto">
          <a:xfrm>
            <a:off x="58674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Kanga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anose="02010800040101010101" pitchFamily="2" charset="-122"/>
              </a:rPr>
              <a:t>解释器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42" name="Line 84"/>
          <p:cNvSpPr>
            <a:spLocks noChangeShapeType="1"/>
          </p:cNvSpPr>
          <p:nvPr/>
        </p:nvSpPr>
        <p:spPr bwMode="auto">
          <a:xfrm flipV="1">
            <a:off x="485933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Rectangle 85"/>
          <p:cNvSpPr>
            <a:spLocks noChangeArrowheads="1"/>
          </p:cNvSpPr>
          <p:nvPr/>
        </p:nvSpPr>
        <p:spPr bwMode="auto">
          <a:xfrm>
            <a:off x="60118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Kanga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4" name="Rectangle 86"/>
          <p:cNvSpPr>
            <a:spLocks noChangeArrowheads="1"/>
          </p:cNvSpPr>
          <p:nvPr/>
        </p:nvSpPr>
        <p:spPr bwMode="auto">
          <a:xfrm>
            <a:off x="7524750" y="4724400"/>
            <a:ext cx="1223963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Mips 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5" name="Line 87"/>
          <p:cNvSpPr>
            <a:spLocks noChangeShapeType="1"/>
          </p:cNvSpPr>
          <p:nvPr/>
        </p:nvSpPr>
        <p:spPr bwMode="auto">
          <a:xfrm flipV="1">
            <a:off x="651668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Text Box 88"/>
          <p:cNvSpPr txBox="1">
            <a:spLocks noChangeArrowheads="1"/>
          </p:cNvSpPr>
          <p:nvPr/>
        </p:nvSpPr>
        <p:spPr bwMode="auto">
          <a:xfrm>
            <a:off x="5724525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Kanga </a:t>
            </a:r>
            <a:endParaRPr lang="en-US" altLang="zh-CN" sz="18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  <a:endParaRPr lang="en-US" altLang="zh-CN" sz="1800" b="1"/>
          </a:p>
        </p:txBody>
      </p:sp>
      <p:sp>
        <p:nvSpPr>
          <p:cNvPr id="47" name="Line 89"/>
          <p:cNvSpPr>
            <a:spLocks noChangeShapeType="1"/>
          </p:cNvSpPr>
          <p:nvPr/>
        </p:nvSpPr>
        <p:spPr bwMode="auto">
          <a:xfrm flipV="1">
            <a:off x="63007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" name="Line 90"/>
          <p:cNvSpPr>
            <a:spLocks noChangeShapeType="1"/>
          </p:cNvSpPr>
          <p:nvPr/>
        </p:nvSpPr>
        <p:spPr bwMode="auto">
          <a:xfrm flipV="1">
            <a:off x="80279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" name="Text Box 91"/>
          <p:cNvSpPr txBox="1">
            <a:spLocks noChangeArrowheads="1"/>
          </p:cNvSpPr>
          <p:nvPr/>
        </p:nvSpPr>
        <p:spPr bwMode="auto">
          <a:xfrm>
            <a:off x="758825" y="5589588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dirty="0"/>
              <a:t>后面一直会用</a:t>
            </a:r>
            <a:endParaRPr lang="en-US" altLang="zh-CN" sz="2400" dirty="0"/>
          </a:p>
        </p:txBody>
      </p:sp>
      <p:sp>
        <p:nvSpPr>
          <p:cNvPr id="50" name="Line 92"/>
          <p:cNvSpPr>
            <a:spLocks noChangeShapeType="1"/>
          </p:cNvSpPr>
          <p:nvPr/>
        </p:nvSpPr>
        <p:spPr bwMode="auto">
          <a:xfrm flipV="1">
            <a:off x="1258888" y="5013325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" name="Line 93"/>
          <p:cNvSpPr>
            <a:spLocks noChangeShapeType="1"/>
          </p:cNvSpPr>
          <p:nvPr/>
        </p:nvSpPr>
        <p:spPr bwMode="auto">
          <a:xfrm flipV="1">
            <a:off x="2124075" y="5084763"/>
            <a:ext cx="0" cy="576262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54" name="音频 5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97"/>
    </mc:Choice>
    <mc:Fallback>
      <p:transition spd="slow" advTm="37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620688"/>
            <a:ext cx="482453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3062" name="Text Box 6"/>
          <p:cNvSpPr txBox="1">
            <a:spLocks noChangeArrowheads="1"/>
          </p:cNvSpPr>
          <p:nvPr/>
        </p:nvSpPr>
        <p:spPr bwMode="auto">
          <a:xfrm>
            <a:off x="107504" y="404664"/>
            <a:ext cx="3529013" cy="5468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 [0][0][2]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HALLOCATE 4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t2 </a:t>
            </a:r>
            <a:r>
              <a:rPr lang="en-US" altLang="zh-CN" sz="1800" b="1" dirty="0" err="1"/>
              <a:t>Fac_ComputeFac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t0 0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HSTORE t1 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t0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t1 t0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HLOAD t2 t1 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t1 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a0 t0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a1 t1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CALL t2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MOVE t3 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 PRINT t3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END</a:t>
            </a:r>
            <a:endParaRPr lang="en-US" altLang="zh-CN" sz="1800" b="1" dirty="0"/>
          </a:p>
        </p:txBody>
      </p:sp>
      <p:sp>
        <p:nvSpPr>
          <p:cNvPr id="173065" name="Text Box 9"/>
          <p:cNvSpPr txBox="1">
            <a:spLocks noChangeArrowheads="1"/>
          </p:cNvSpPr>
          <p:nvPr/>
        </p:nvSpPr>
        <p:spPr bwMode="auto">
          <a:xfrm>
            <a:off x="3743771" y="116632"/>
            <a:ext cx="5292725" cy="66357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.text                               	//</a:t>
            </a:r>
            <a:r>
              <a:rPr lang="zh-CN" altLang="en-US" sz="1800" b="1" dirty="0"/>
              <a:t>指令段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.</a:t>
            </a:r>
            <a:r>
              <a:rPr lang="en-US" altLang="zh-CN" sz="1800" b="1" dirty="0" err="1"/>
              <a:t>globl</a:t>
            </a:r>
            <a:r>
              <a:rPr lang="en-US" altLang="zh-CN" sz="1800" b="1" dirty="0"/>
              <a:t>   main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main:                                   	//</a:t>
            </a:r>
            <a:r>
              <a:rPr lang="zh-CN" altLang="en-US" sz="1800" b="1" dirty="0"/>
              <a:t>主函数</a:t>
            </a:r>
            <a:endParaRPr lang="en-US" altLang="zh-CN" sz="18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move 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 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更新帧指针位置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subu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设置本帧栈长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sw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保存返回地址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$t0 $v0               	//</a:t>
            </a:r>
            <a:r>
              <a:rPr lang="zh-CN" altLang="en-US" sz="1800" b="1" dirty="0"/>
              <a:t>保存所获内存首址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$a0 4                         	//</a:t>
            </a:r>
            <a:r>
              <a:rPr lang="zh-CN" altLang="en-US" sz="1800" b="1" dirty="0"/>
              <a:t>将数值</a:t>
            </a:r>
            <a:r>
              <a:rPr lang="en-US" altLang="zh-CN" sz="1800" b="1" dirty="0"/>
              <a:t>4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</a:t>
            </a:r>
            <a:r>
              <a:rPr lang="en-US" altLang="zh-CN" sz="1800" b="1" dirty="0" err="1"/>
              <a:t>halloc</a:t>
            </a:r>
            <a:r>
              <a:rPr lang="en-US" altLang="zh-CN" sz="1800" b="1" dirty="0"/>
              <a:t>                    	//</a:t>
            </a:r>
            <a:r>
              <a:rPr lang="zh-CN" altLang="en-US" sz="1800" b="1" dirty="0"/>
              <a:t>调用子过程获取内存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$t1 $v0               	//</a:t>
            </a:r>
            <a:r>
              <a:rPr lang="zh-CN" altLang="en-US" sz="1800" b="1" dirty="0"/>
              <a:t>保存所获内存首址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la $t2 </a:t>
            </a:r>
            <a:r>
              <a:rPr lang="en-US" altLang="zh-CN" sz="1800" b="1" dirty="0" err="1"/>
              <a:t>Fac_ComputeFac</a:t>
            </a:r>
            <a:r>
              <a:rPr lang="en-US" altLang="zh-CN" sz="1800" b="1" dirty="0"/>
              <a:t>	//</a:t>
            </a:r>
            <a:r>
              <a:rPr lang="zh-CN" altLang="en-US" sz="1800" b="1" dirty="0"/>
              <a:t>获取子过程地址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$t2, 0($t0)               	//</a:t>
            </a:r>
            <a:r>
              <a:rPr lang="zh-CN" altLang="en-US" sz="1800" b="1" dirty="0"/>
              <a:t>将直接地址存起来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sw</a:t>
            </a:r>
            <a:r>
              <a:rPr lang="en-US" altLang="zh-CN" sz="1800" b="1" dirty="0"/>
              <a:t> $t0, 0($t1)               	//</a:t>
            </a:r>
            <a:r>
              <a:rPr lang="zh-CN" altLang="en-US" sz="1800" b="1" dirty="0"/>
              <a:t>将间接过程存起来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$t0 $t1                	//</a:t>
            </a:r>
            <a:r>
              <a:rPr lang="zh-CN" altLang="en-US" sz="1800" b="1" dirty="0"/>
              <a:t>获取间接过程地址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$t1 0($t0)                	//</a:t>
            </a:r>
            <a:r>
              <a:rPr lang="zh-CN" altLang="en-US" sz="1800" b="1" dirty="0"/>
              <a:t>获取间接过程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lw</a:t>
            </a:r>
            <a:r>
              <a:rPr lang="en-US" altLang="zh-CN" sz="1800" b="1" dirty="0"/>
              <a:t> $t2 0($t1)                	//</a:t>
            </a:r>
            <a:r>
              <a:rPr lang="zh-CN" altLang="en-US" sz="1800" b="1" dirty="0"/>
              <a:t>获取直接地址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li $t1 10                        	//</a:t>
            </a:r>
            <a:r>
              <a:rPr lang="zh-CN" altLang="en-US" sz="1800" b="1" dirty="0"/>
              <a:t>加载整数</a:t>
            </a:r>
            <a:r>
              <a:rPr lang="en-US" altLang="zh-CN" sz="1800" b="1" dirty="0"/>
              <a:t>10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$a0 $t0               	//</a:t>
            </a:r>
            <a:r>
              <a:rPr lang="zh-CN" altLang="en-US" sz="1800" b="1" dirty="0"/>
              <a:t>将间接地址设为入参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$a1 $t1               	//</a:t>
            </a:r>
            <a:r>
              <a:rPr lang="zh-CN" altLang="en-US" sz="1800" b="1" dirty="0"/>
              <a:t>将</a:t>
            </a:r>
            <a:r>
              <a:rPr lang="en-US" altLang="zh-CN" sz="1800" b="1" dirty="0"/>
              <a:t>10</a:t>
            </a:r>
            <a:r>
              <a:rPr lang="zh-CN" altLang="en-US" sz="1800" b="1" dirty="0"/>
              <a:t>设为入参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jalr</a:t>
            </a:r>
            <a:r>
              <a:rPr lang="en-US" altLang="zh-CN" sz="1800" b="1" dirty="0"/>
              <a:t> $t2                         	//</a:t>
            </a:r>
            <a:r>
              <a:rPr lang="zh-CN" altLang="en-US" sz="1800" b="1" dirty="0"/>
              <a:t>调用子过程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$t3 $v0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move $a0 $t3 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/>
              <a:t>      </a:t>
            </a:r>
            <a:r>
              <a:rPr lang="en-US" altLang="zh-CN" sz="1800" b="1" dirty="0" err="1"/>
              <a:t>jal</a:t>
            </a:r>
            <a:r>
              <a:rPr lang="en-US" altLang="zh-CN" sz="1800" b="1" dirty="0"/>
              <a:t> _print                     	//</a:t>
            </a:r>
            <a:r>
              <a:rPr lang="zh-CN" altLang="en-US" sz="1800" b="1" dirty="0"/>
              <a:t>打印结果</a:t>
            </a:r>
            <a:endParaRPr lang="en-US" altLang="zh-CN" sz="1800" b="1" dirty="0"/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lw</a:t>
            </a:r>
            <a:r>
              <a:rPr lang="en-US" altLang="zh-CN" sz="1800" b="1" dirty="0">
                <a:solidFill>
                  <a:srgbClr val="FF0000"/>
                </a:solidFill>
              </a:rPr>
              <a:t> $ra, -4($</a:t>
            </a:r>
            <a:r>
              <a:rPr lang="en-US" altLang="zh-CN" sz="1800" b="1" dirty="0" err="1">
                <a:solidFill>
                  <a:srgbClr val="FF0000"/>
                </a:solidFill>
              </a:rPr>
              <a:t>fp</a:t>
            </a:r>
            <a:r>
              <a:rPr lang="en-US" altLang="zh-CN" sz="1800" b="1" dirty="0">
                <a:solidFill>
                  <a:srgbClr val="FF0000"/>
                </a:solidFill>
              </a:rPr>
              <a:t>)            	//</a:t>
            </a:r>
            <a:r>
              <a:rPr lang="zh-CN" altLang="de-DE" sz="1800" b="1" dirty="0">
                <a:solidFill>
                  <a:srgbClr val="FF0000"/>
                </a:solidFill>
              </a:rPr>
              <a:t>获取返回地址</a:t>
            </a:r>
            <a:r>
              <a:rPr lang="zh-CN" altLang="de-DE" sz="1800" dirty="0">
                <a:solidFill>
                  <a:srgbClr val="FF0000"/>
                </a:solidFill>
              </a:rPr>
              <a:t> 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</a:t>
            </a:r>
            <a:r>
              <a:rPr lang="en-US" altLang="zh-CN" sz="1800" b="1" dirty="0" err="1">
                <a:solidFill>
                  <a:srgbClr val="FF0000"/>
                </a:solidFill>
              </a:rPr>
              <a:t>addu</a:t>
            </a:r>
            <a:r>
              <a:rPr lang="en-US" altLang="zh-CN" sz="1800" b="1" dirty="0">
                <a:solidFill>
                  <a:srgbClr val="FF0000"/>
                </a:solidFill>
              </a:rPr>
              <a:t>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$</a:t>
            </a:r>
            <a:r>
              <a:rPr lang="en-US" altLang="zh-CN" sz="1800" b="1" dirty="0" err="1">
                <a:solidFill>
                  <a:srgbClr val="FF0000"/>
                </a:solidFill>
              </a:rPr>
              <a:t>sp</a:t>
            </a:r>
            <a:r>
              <a:rPr lang="en-US" altLang="zh-CN" sz="1800" b="1" dirty="0">
                <a:solidFill>
                  <a:srgbClr val="FF0000"/>
                </a:solidFill>
              </a:rPr>
              <a:t>, 4         	//</a:t>
            </a:r>
            <a:r>
              <a:rPr lang="zh-CN" altLang="en-US" sz="1800" b="1" dirty="0">
                <a:solidFill>
                  <a:srgbClr val="FF0000"/>
                </a:solidFill>
              </a:rPr>
              <a:t>弹出栈内容</a:t>
            </a:r>
            <a:endParaRPr lang="en-US" altLang="zh-CN" sz="18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defRPr/>
            </a:pPr>
            <a:r>
              <a:rPr lang="en-US" altLang="zh-CN" sz="1800" b="1" dirty="0">
                <a:solidFill>
                  <a:srgbClr val="FF0000"/>
                </a:solidFill>
              </a:rPr>
              <a:t>      j $ra</a:t>
            </a:r>
            <a:r>
              <a:rPr lang="en-US" altLang="zh-CN" sz="1800" dirty="0">
                <a:solidFill>
                  <a:srgbClr val="FF0000"/>
                </a:solidFill>
              </a:rPr>
              <a:t>                            	</a:t>
            </a:r>
            <a:r>
              <a:rPr lang="en-US" altLang="zh-CN" sz="1800" b="1" dirty="0">
                <a:solidFill>
                  <a:srgbClr val="FF0000"/>
                </a:solidFill>
              </a:rPr>
              <a:t>// </a:t>
            </a:r>
            <a:r>
              <a:rPr lang="zh-CN" altLang="en-US" sz="1800" b="1" dirty="0">
                <a:solidFill>
                  <a:srgbClr val="FF0000"/>
                </a:solidFill>
              </a:rPr>
              <a:t>返回</a:t>
            </a:r>
            <a:endParaRPr lang="en-US" altLang="zh-CN" sz="1800" b="1" dirty="0">
              <a:solidFill>
                <a:srgbClr val="FF0000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85"/>
    </mc:Choice>
    <mc:Fallback>
      <p:transition spd="slow" advTm="30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620688"/>
            <a:ext cx="518457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348" name="Rectangle 4"/>
          <p:cNvSpPr>
            <a:spLocks noChangeArrowheads="1"/>
          </p:cNvSpPr>
          <p:nvPr/>
        </p:nvSpPr>
        <p:spPr bwMode="auto">
          <a:xfrm>
            <a:off x="107504" y="339725"/>
            <a:ext cx="3227388" cy="6178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 err="1"/>
              <a:t>Fac_ComputeFac</a:t>
            </a:r>
            <a:r>
              <a:rPr lang="en-US" altLang="zh-CN" sz="1600" dirty="0"/>
              <a:t> [2]</a:t>
            </a:r>
            <a:r>
              <a:rPr lang="en-US" altLang="zh-CN" sz="1600" b="1" dirty="0">
                <a:solidFill>
                  <a:srgbClr val="FF0000"/>
                </a:solidFill>
              </a:rPr>
              <a:t>[3]</a:t>
            </a:r>
            <a:r>
              <a:rPr lang="en-US" altLang="zh-CN" sz="1600" dirty="0"/>
              <a:t>[2]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0 s0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1 s1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2 s2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s0 a0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s1 a1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LT s1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CJUMP t1 L2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s2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JUMP L3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L2   NOOP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s0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HLOAD t1 t0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HLOAD t2 t1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t3 MINUS s1 t1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a0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a1 t3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CALL t2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v0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TIMES s1 t1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s2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L3   NOOP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v0 s2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s0 SPILLEDARG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s1 SPILLEDARG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s2 SPILLEDARG 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END</a:t>
            </a:r>
            <a:endParaRPr lang="en-US" altLang="zh-CN" sz="1600" dirty="0"/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419873" y="188640"/>
            <a:ext cx="5544616" cy="64979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.text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 err="1"/>
              <a:t>Fac_ComputeFac</a:t>
            </a:r>
            <a:r>
              <a:rPr lang="en-US" altLang="zh-CN" sz="1500" b="1" dirty="0"/>
              <a:t>: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sw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-8($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保存上一帧的帧指针</a:t>
            </a:r>
            <a:r>
              <a:rPr lang="en-US" altLang="zh-CN" sz="1500" b="1" dirty="0">
                <a:solidFill>
                  <a:srgbClr val="FF0000"/>
                </a:solidFill>
              </a:rPr>
              <a:t> 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move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     	//</a:t>
            </a:r>
            <a:r>
              <a:rPr lang="zh-CN" altLang="en-US" sz="1500" b="1" dirty="0">
                <a:solidFill>
                  <a:srgbClr val="FF0000"/>
                </a:solidFill>
              </a:rPr>
              <a:t>更新帧指针位置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subu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20	//</a:t>
            </a:r>
            <a:r>
              <a:rPr lang="zh-CN" altLang="en-US" sz="1500" b="1" dirty="0">
                <a:solidFill>
                  <a:srgbClr val="FF0000"/>
                </a:solidFill>
              </a:rPr>
              <a:t>开栈，更新栈指针位置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sw</a:t>
            </a:r>
            <a:r>
              <a:rPr lang="en-US" altLang="zh-CN" sz="1500" b="1" dirty="0">
                <a:solidFill>
                  <a:srgbClr val="FF0000"/>
                </a:solidFill>
              </a:rPr>
              <a:t> $ra, -4($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保存返回地址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$s0, 0($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$s1, 4($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s2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$s2, 8($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s3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$s0 $a0     	//</a:t>
            </a:r>
            <a:r>
              <a:rPr lang="zh-CN" altLang="en-US" sz="1500" b="1" dirty="0"/>
              <a:t>取新入参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$s1 $a1     	//</a:t>
            </a:r>
            <a:r>
              <a:rPr lang="zh-CN" altLang="en-US" sz="1500" b="1" dirty="0"/>
              <a:t>取新阶乘因子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$t0 1                	//</a:t>
            </a:r>
            <a:r>
              <a:rPr lang="zh-CN" altLang="en-US" sz="1500" b="1" dirty="0"/>
              <a:t>加载数值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slt</a:t>
            </a:r>
            <a:r>
              <a:rPr lang="en-US" altLang="zh-CN" sz="1500" b="1" dirty="0"/>
              <a:t> $t1, $s1, $t0   	//</a:t>
            </a:r>
            <a:r>
              <a:rPr lang="zh-CN" altLang="en-US" sz="1500" b="1" dirty="0"/>
              <a:t>比较阶乘因子与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beqz</a:t>
            </a:r>
            <a:r>
              <a:rPr lang="en-US" altLang="zh-CN" sz="1500" b="1" dirty="0"/>
              <a:t> $t1 L2        	//</a:t>
            </a:r>
            <a:r>
              <a:rPr lang="zh-CN" altLang="en-US" sz="1500" b="1" dirty="0"/>
              <a:t>如果大于</a:t>
            </a:r>
            <a:r>
              <a:rPr lang="en-US" altLang="zh-CN" sz="1500" b="1" dirty="0"/>
              <a:t>1</a:t>
            </a:r>
            <a:r>
              <a:rPr lang="zh-CN" altLang="en-US" sz="1500" b="1" dirty="0"/>
              <a:t>转</a:t>
            </a:r>
            <a:r>
              <a:rPr lang="en-US" altLang="zh-CN" sz="1500" b="1" dirty="0"/>
              <a:t>L2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$s2 1                	//</a:t>
            </a:r>
            <a:r>
              <a:rPr lang="zh-CN" altLang="en-US" sz="1500" b="1" dirty="0"/>
              <a:t>加载</a:t>
            </a:r>
            <a:r>
              <a:rPr lang="en-US" altLang="zh-CN" sz="1500" b="1" dirty="0"/>
              <a:t>1</a:t>
            </a:r>
            <a:r>
              <a:rPr lang="zh-CN" altLang="en-US" sz="1500" b="1" dirty="0"/>
              <a:t>给计算结果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b L3                    	//</a:t>
            </a:r>
            <a:r>
              <a:rPr lang="zh-CN" altLang="en-US" sz="1500" b="1" dirty="0"/>
              <a:t>跳转</a:t>
            </a:r>
            <a:r>
              <a:rPr lang="en-US" altLang="zh-CN" sz="1500" b="1" dirty="0"/>
              <a:t> L3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L2:   </a:t>
            </a:r>
            <a:r>
              <a:rPr lang="en-US" altLang="zh-CN" sz="1500" b="1" dirty="0" err="1"/>
              <a:t>nop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$t0 $s0      	//</a:t>
            </a:r>
            <a:r>
              <a:rPr lang="zh-CN" altLang="en-US" sz="1500" b="1" dirty="0"/>
              <a:t>取入参</a:t>
            </a:r>
            <a:r>
              <a:rPr lang="en-US" altLang="zh-CN" sz="1500" b="1" dirty="0"/>
              <a:t>(</a:t>
            </a:r>
            <a:r>
              <a:rPr lang="zh-CN" altLang="en-US" sz="1500" b="1" dirty="0"/>
              <a:t>间接地址</a:t>
            </a:r>
            <a:r>
              <a:rPr lang="en-US" altLang="zh-CN" sz="1500" b="1" dirty="0"/>
              <a:t>)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lw</a:t>
            </a:r>
            <a:r>
              <a:rPr lang="en-US" altLang="zh-CN" sz="1500" b="1" dirty="0"/>
              <a:t> $t1 0($t0)       	//</a:t>
            </a:r>
            <a:r>
              <a:rPr lang="zh-CN" altLang="en-US" sz="1500" b="1" dirty="0"/>
              <a:t>加载间接地址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lw</a:t>
            </a:r>
            <a:r>
              <a:rPr lang="en-US" altLang="zh-CN" sz="1500" b="1" dirty="0"/>
              <a:t> $t2 0($t1)       	//</a:t>
            </a:r>
            <a:r>
              <a:rPr lang="zh-CN" altLang="en-US" sz="1500" b="1" dirty="0"/>
              <a:t>加载直接地址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$t1 1                 	//</a:t>
            </a:r>
            <a:r>
              <a:rPr lang="zh-CN" altLang="en-US" sz="1500" b="1" dirty="0"/>
              <a:t>加载数值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sub $t3, $s1, $t1 	//</a:t>
            </a:r>
            <a:r>
              <a:rPr lang="zh-CN" altLang="en-US" sz="1500" b="1" dirty="0"/>
              <a:t>阶乘因子减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$a0 $t0      	//</a:t>
            </a:r>
            <a:r>
              <a:rPr lang="zh-CN" altLang="en-US" sz="1500" b="1" dirty="0"/>
              <a:t>将间接地址设为入参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$a1 $t3      	//</a:t>
            </a:r>
            <a:r>
              <a:rPr lang="zh-CN" altLang="en-US" sz="1500" b="1" dirty="0"/>
              <a:t>将阶乘因子设为入参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jalr</a:t>
            </a:r>
            <a:r>
              <a:rPr lang="en-US" altLang="zh-CN" sz="1500" b="1" dirty="0"/>
              <a:t> $t2                	//</a:t>
            </a:r>
            <a:r>
              <a:rPr lang="zh-CN" altLang="en-US" sz="1500" b="1" dirty="0"/>
              <a:t>递归调用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$t1 $v0      	//</a:t>
            </a:r>
            <a:r>
              <a:rPr lang="zh-CN" altLang="en-US" sz="1500" b="1" dirty="0"/>
              <a:t>获取返回的计算结果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mul</a:t>
            </a:r>
            <a:r>
              <a:rPr lang="en-US" altLang="zh-CN" sz="1500" b="1" dirty="0"/>
              <a:t> $t0, $s1, $t1 	//</a:t>
            </a:r>
            <a:r>
              <a:rPr lang="zh-CN" altLang="en-US" sz="1500" b="1" dirty="0"/>
              <a:t>阶乘因子乘结果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$s2 $t0       	//</a:t>
            </a:r>
            <a:r>
              <a:rPr lang="zh-CN" altLang="en-US" sz="1500" b="1" dirty="0"/>
              <a:t>得到新结果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L3:   </a:t>
            </a:r>
            <a:r>
              <a:rPr lang="en-US" altLang="zh-CN" sz="1500" b="1" dirty="0" err="1"/>
              <a:t>nop</a:t>
            </a:r>
            <a:r>
              <a:rPr lang="en-US" altLang="zh-CN" sz="1500" b="1" dirty="0"/>
              <a:t>         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move $v0 $s2      	//</a:t>
            </a:r>
            <a:r>
              <a:rPr lang="zh-CN" altLang="en-US" sz="1500" b="1" dirty="0">
                <a:solidFill>
                  <a:srgbClr val="FF0000"/>
                </a:solidFill>
              </a:rPr>
              <a:t>准备返回新结果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$s0, 0($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r>
              <a:rPr lang="en-US" altLang="zh-CN" sz="1500" dirty="0">
                <a:solidFill>
                  <a:srgbClr val="FF0000"/>
                </a:solidFill>
              </a:rPr>
              <a:t> 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$s1, 4($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$s2, 8($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$ra, -4($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获取返回地址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12($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	//</a:t>
            </a:r>
            <a:r>
              <a:rPr lang="zh-CN" altLang="en-US" sz="1500" b="1" dirty="0">
                <a:solidFill>
                  <a:srgbClr val="FF0000"/>
                </a:solidFill>
              </a:rPr>
              <a:t>获取上帧首址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addu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20  	//</a:t>
            </a:r>
            <a:r>
              <a:rPr lang="zh-CN" altLang="en-US" sz="1500" b="1" dirty="0">
                <a:solidFill>
                  <a:srgbClr val="FF0000"/>
                </a:solidFill>
              </a:rPr>
              <a:t>弹出栈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j $ra                      	//</a:t>
            </a:r>
            <a:r>
              <a:rPr lang="zh-CN" altLang="en-US" sz="1500" b="1" dirty="0">
                <a:solidFill>
                  <a:srgbClr val="FF0000"/>
                </a:solidFill>
              </a:rPr>
              <a:t>返回</a:t>
            </a:r>
            <a:endParaRPr lang="en-US" altLang="zh-CN" sz="1500" b="1" dirty="0">
              <a:solidFill>
                <a:srgbClr val="FF0000"/>
              </a:solidFill>
            </a:endParaRPr>
          </a:p>
        </p:txBody>
      </p:sp>
      <p:sp>
        <p:nvSpPr>
          <p:cNvPr id="185350" name="Line 6"/>
          <p:cNvSpPr>
            <a:spLocks noChangeShapeType="1"/>
          </p:cNvSpPr>
          <p:nvPr/>
        </p:nvSpPr>
        <p:spPr bwMode="auto">
          <a:xfrm flipV="1">
            <a:off x="4427984" y="5085184"/>
            <a:ext cx="4140200" cy="7938"/>
          </a:xfrm>
          <a:prstGeom prst="line">
            <a:avLst/>
          </a:prstGeom>
          <a:noFill/>
          <a:ln w="28575">
            <a:solidFill>
              <a:srgbClr val="009900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499"/>
    </mc:Choice>
    <mc:Fallback>
      <p:transition spd="slow" advTm="252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620688"/>
            <a:ext cx="5184576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348" name="Rectangle 4"/>
          <p:cNvSpPr>
            <a:spLocks noChangeArrowheads="1"/>
          </p:cNvSpPr>
          <p:nvPr/>
        </p:nvSpPr>
        <p:spPr bwMode="auto">
          <a:xfrm>
            <a:off x="107504" y="339725"/>
            <a:ext cx="3227388" cy="61785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 err="1"/>
              <a:t>Fac_ComputeFac</a:t>
            </a:r>
            <a:r>
              <a:rPr lang="en-US" altLang="zh-CN" sz="1600" dirty="0"/>
              <a:t> [2]</a:t>
            </a:r>
            <a:r>
              <a:rPr lang="en-US" altLang="zh-CN" sz="1600" b="1" dirty="0">
                <a:solidFill>
                  <a:srgbClr val="FF0000"/>
                </a:solidFill>
              </a:rPr>
              <a:t>[3]</a:t>
            </a:r>
            <a:r>
              <a:rPr lang="en-US" altLang="zh-CN" sz="1600" dirty="0"/>
              <a:t>[2]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0 s0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1 s1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ASTORE SPILLEDARG 2 s2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s0 a0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s1 a1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LT s1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CJUMP t1 L2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s2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JUMP L3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L2   NOOP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s0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HLOAD t1 t0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HLOAD t2 t1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t3 MINUS s1 t1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a0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a1 t3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CALL t2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t1 v0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t0 TIMES s1 t1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s2 t0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L3   NOOP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MOVE v0 s2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s0 SPILLEDARG 0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s1 SPILLEDARG 1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       ALOAD s2 SPILLEDARG 2</a:t>
            </a:r>
            <a:endParaRPr lang="en-US" altLang="zh-CN" sz="1600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600" dirty="0"/>
              <a:t>END</a:t>
            </a:r>
            <a:endParaRPr lang="en-US" altLang="zh-CN" sz="1600" dirty="0"/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419873" y="188640"/>
            <a:ext cx="5544616" cy="64979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.text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 err="1"/>
              <a:t>Fac_ComputeFac</a:t>
            </a:r>
            <a:r>
              <a:rPr lang="en-US" altLang="zh-CN" sz="1500" b="1" dirty="0"/>
              <a:t>: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sw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-8($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保存上一帧的帧指针</a:t>
            </a:r>
            <a:r>
              <a:rPr lang="en-US" altLang="zh-CN" sz="1500" b="1" dirty="0">
                <a:solidFill>
                  <a:srgbClr val="FF0000"/>
                </a:solidFill>
              </a:rPr>
              <a:t> 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move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     	//</a:t>
            </a:r>
            <a:r>
              <a:rPr lang="zh-CN" altLang="en-US" sz="1500" b="1" dirty="0">
                <a:solidFill>
                  <a:srgbClr val="FF0000"/>
                </a:solidFill>
              </a:rPr>
              <a:t>更新帧指针位置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subu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20	//</a:t>
            </a:r>
            <a:r>
              <a:rPr lang="zh-CN" altLang="en-US" sz="1500" b="1" dirty="0">
                <a:solidFill>
                  <a:srgbClr val="FF0000"/>
                </a:solidFill>
              </a:rPr>
              <a:t>开栈，更新栈指针位置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sw</a:t>
            </a:r>
            <a:r>
              <a:rPr lang="en-US" altLang="zh-CN" sz="1500" b="1" dirty="0">
                <a:solidFill>
                  <a:srgbClr val="FF0000"/>
                </a:solidFill>
              </a:rPr>
              <a:t> $ra, -4($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保存返回地址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$s0, 0($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$s1, 4($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s2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sw</a:t>
            </a:r>
            <a:r>
              <a:rPr lang="en-US" altLang="zh-CN" sz="1500" b="1" dirty="0"/>
              <a:t> $s2, 8($</a:t>
            </a:r>
            <a:r>
              <a:rPr lang="en-US" altLang="zh-CN" sz="1500" b="1" dirty="0" err="1"/>
              <a:t>sp</a:t>
            </a:r>
            <a:r>
              <a:rPr lang="en-US" altLang="zh-CN" sz="1500" b="1" dirty="0"/>
              <a:t>)    	//</a:t>
            </a:r>
            <a:r>
              <a:rPr lang="zh-CN" altLang="en-US" sz="1500" b="1" dirty="0"/>
              <a:t>保存局部变量</a:t>
            </a:r>
            <a:r>
              <a:rPr lang="en-US" altLang="zh-CN" sz="1500" b="1" dirty="0"/>
              <a:t>s3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$s0 $a0     	//</a:t>
            </a:r>
            <a:r>
              <a:rPr lang="zh-CN" altLang="en-US" sz="1500" b="1" dirty="0"/>
              <a:t>取新入参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$s1 $a1     	//</a:t>
            </a:r>
            <a:r>
              <a:rPr lang="zh-CN" altLang="en-US" sz="1500" b="1" dirty="0"/>
              <a:t>取新阶乘因子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$t0 1                	//</a:t>
            </a:r>
            <a:r>
              <a:rPr lang="zh-CN" altLang="en-US" sz="1500" b="1" dirty="0"/>
              <a:t>加载数值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slt</a:t>
            </a:r>
            <a:r>
              <a:rPr lang="en-US" altLang="zh-CN" sz="1500" b="1" dirty="0"/>
              <a:t> $t1, $s1, $t0   	//</a:t>
            </a:r>
            <a:r>
              <a:rPr lang="zh-CN" altLang="en-US" sz="1500" b="1" dirty="0"/>
              <a:t>比较阶乘因子与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beqz</a:t>
            </a:r>
            <a:r>
              <a:rPr lang="en-US" altLang="zh-CN" sz="1500" b="1" dirty="0"/>
              <a:t> $t1 L2        	//</a:t>
            </a:r>
            <a:r>
              <a:rPr lang="zh-CN" altLang="en-US" sz="1500" b="1" dirty="0"/>
              <a:t>如果大于</a:t>
            </a:r>
            <a:r>
              <a:rPr lang="en-US" altLang="zh-CN" sz="1500" b="1" dirty="0"/>
              <a:t>1</a:t>
            </a:r>
            <a:r>
              <a:rPr lang="zh-CN" altLang="en-US" sz="1500" b="1" dirty="0"/>
              <a:t>转</a:t>
            </a:r>
            <a:r>
              <a:rPr lang="en-US" altLang="zh-CN" sz="1500" b="1" dirty="0"/>
              <a:t>L2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$s2 1                	//</a:t>
            </a:r>
            <a:r>
              <a:rPr lang="zh-CN" altLang="en-US" sz="1500" b="1" dirty="0"/>
              <a:t>加载</a:t>
            </a:r>
            <a:r>
              <a:rPr lang="en-US" altLang="zh-CN" sz="1500" b="1" dirty="0"/>
              <a:t>1</a:t>
            </a:r>
            <a:r>
              <a:rPr lang="zh-CN" altLang="en-US" sz="1500" b="1" dirty="0"/>
              <a:t>给计算结果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b L3                    	//</a:t>
            </a:r>
            <a:r>
              <a:rPr lang="zh-CN" altLang="en-US" sz="1500" b="1" dirty="0"/>
              <a:t>跳转</a:t>
            </a:r>
            <a:r>
              <a:rPr lang="en-US" altLang="zh-CN" sz="1500" b="1" dirty="0"/>
              <a:t> L3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L2:   </a:t>
            </a:r>
            <a:r>
              <a:rPr lang="en-US" altLang="zh-CN" sz="1500" b="1" dirty="0" err="1"/>
              <a:t>nop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$t0 $s0      	//</a:t>
            </a:r>
            <a:r>
              <a:rPr lang="zh-CN" altLang="en-US" sz="1500" b="1" dirty="0"/>
              <a:t>取入参</a:t>
            </a:r>
            <a:r>
              <a:rPr lang="en-US" altLang="zh-CN" sz="1500" b="1" dirty="0"/>
              <a:t>(</a:t>
            </a:r>
            <a:r>
              <a:rPr lang="zh-CN" altLang="en-US" sz="1500" b="1" dirty="0"/>
              <a:t>间接地址</a:t>
            </a:r>
            <a:r>
              <a:rPr lang="en-US" altLang="zh-CN" sz="1500" b="1" dirty="0"/>
              <a:t>)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lw</a:t>
            </a:r>
            <a:r>
              <a:rPr lang="en-US" altLang="zh-CN" sz="1500" b="1" dirty="0"/>
              <a:t> $t1 0($t0)       	//</a:t>
            </a:r>
            <a:r>
              <a:rPr lang="zh-CN" altLang="en-US" sz="1500" b="1" dirty="0"/>
              <a:t>加载间接地址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lw</a:t>
            </a:r>
            <a:r>
              <a:rPr lang="en-US" altLang="zh-CN" sz="1500" b="1" dirty="0"/>
              <a:t> $t2 0($t1)       	//</a:t>
            </a:r>
            <a:r>
              <a:rPr lang="zh-CN" altLang="en-US" sz="1500" b="1" dirty="0"/>
              <a:t>加载直接地址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li $t1 1                 	//</a:t>
            </a:r>
            <a:r>
              <a:rPr lang="zh-CN" altLang="en-US" sz="1500" b="1" dirty="0"/>
              <a:t>加载数值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sub $t3, $s1, $t1 	//</a:t>
            </a:r>
            <a:r>
              <a:rPr lang="zh-CN" altLang="en-US" sz="1500" b="1" dirty="0"/>
              <a:t>阶乘因子减</a:t>
            </a:r>
            <a:r>
              <a:rPr lang="en-US" altLang="zh-CN" sz="1500" b="1" dirty="0"/>
              <a:t>1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$a0 $t0      	//</a:t>
            </a:r>
            <a:r>
              <a:rPr lang="zh-CN" altLang="en-US" sz="1500" b="1" dirty="0"/>
              <a:t>将间接地址设为入参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$a1 $t3      	//</a:t>
            </a:r>
            <a:r>
              <a:rPr lang="zh-CN" altLang="en-US" sz="1500" b="1" dirty="0"/>
              <a:t>将阶乘因子设为入参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jalr</a:t>
            </a:r>
            <a:r>
              <a:rPr lang="en-US" altLang="zh-CN" sz="1500" b="1" dirty="0"/>
              <a:t> $t2                	//</a:t>
            </a:r>
            <a:r>
              <a:rPr lang="zh-CN" altLang="en-US" sz="1500" b="1" dirty="0"/>
              <a:t>递归调用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$t1 $v0      	//</a:t>
            </a:r>
            <a:r>
              <a:rPr lang="zh-CN" altLang="en-US" sz="1500" b="1" dirty="0"/>
              <a:t>获取返回的计算结果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</a:t>
            </a:r>
            <a:r>
              <a:rPr lang="en-US" altLang="zh-CN" sz="1500" b="1" dirty="0" err="1"/>
              <a:t>mul</a:t>
            </a:r>
            <a:r>
              <a:rPr lang="en-US" altLang="zh-CN" sz="1500" b="1" dirty="0"/>
              <a:t> $t0, $s1, $t1 	//</a:t>
            </a:r>
            <a:r>
              <a:rPr lang="zh-CN" altLang="en-US" sz="1500" b="1" dirty="0"/>
              <a:t>阶乘因子乘结果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         move $s2 $t0       	//</a:t>
            </a:r>
            <a:r>
              <a:rPr lang="zh-CN" altLang="en-US" sz="1500" b="1" dirty="0"/>
              <a:t>得到新结果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/>
              <a:t>L3:   </a:t>
            </a:r>
            <a:r>
              <a:rPr lang="en-US" altLang="zh-CN" sz="1500" b="1" dirty="0" err="1"/>
              <a:t>nop</a:t>
            </a:r>
            <a:r>
              <a:rPr lang="en-US" altLang="zh-CN" sz="1500" b="1" dirty="0"/>
              <a:t>         </a:t>
            </a:r>
            <a:endParaRPr lang="en-US" altLang="zh-CN" sz="1500" b="1" dirty="0"/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move $v0 $s2      	//</a:t>
            </a:r>
            <a:r>
              <a:rPr lang="zh-CN" altLang="en-US" sz="1500" b="1" dirty="0">
                <a:solidFill>
                  <a:srgbClr val="FF0000"/>
                </a:solidFill>
              </a:rPr>
              <a:t>准备返回新结果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$s0, 0($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r>
              <a:rPr lang="en-US" altLang="zh-CN" sz="1500" dirty="0">
                <a:solidFill>
                  <a:srgbClr val="FF0000"/>
                </a:solidFill>
              </a:rPr>
              <a:t> 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$s1, 4($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$s2, 8($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   	//</a:t>
            </a:r>
            <a:r>
              <a:rPr lang="zh-CN" altLang="en-US" sz="1500" b="1" dirty="0">
                <a:solidFill>
                  <a:srgbClr val="FF0000"/>
                </a:solidFill>
              </a:rPr>
              <a:t>恢复局部变量内容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$ra, -4($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)    	//</a:t>
            </a:r>
            <a:r>
              <a:rPr lang="zh-CN" altLang="en-US" sz="1500" b="1" dirty="0">
                <a:solidFill>
                  <a:srgbClr val="FF0000"/>
                </a:solidFill>
              </a:rPr>
              <a:t>获取返回地址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lw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fp</a:t>
            </a:r>
            <a:r>
              <a:rPr lang="en-US" altLang="zh-CN" sz="1500" b="1" dirty="0">
                <a:solidFill>
                  <a:srgbClr val="FF0000"/>
                </a:solidFill>
              </a:rPr>
              <a:t>, 12($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)   	//</a:t>
            </a:r>
            <a:r>
              <a:rPr lang="zh-CN" altLang="en-US" sz="1500" b="1" dirty="0">
                <a:solidFill>
                  <a:srgbClr val="FF0000"/>
                </a:solidFill>
              </a:rPr>
              <a:t>获取上帧首址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</a:t>
            </a:r>
            <a:r>
              <a:rPr lang="en-US" altLang="zh-CN" sz="1500" b="1" dirty="0" err="1">
                <a:solidFill>
                  <a:srgbClr val="FF0000"/>
                </a:solidFill>
              </a:rPr>
              <a:t>addu</a:t>
            </a:r>
            <a:r>
              <a:rPr lang="en-US" altLang="zh-CN" sz="1500" b="1" dirty="0">
                <a:solidFill>
                  <a:srgbClr val="FF0000"/>
                </a:solidFill>
              </a:rPr>
              <a:t>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$</a:t>
            </a:r>
            <a:r>
              <a:rPr lang="en-US" altLang="zh-CN" sz="1500" b="1" dirty="0" err="1">
                <a:solidFill>
                  <a:srgbClr val="FF0000"/>
                </a:solidFill>
              </a:rPr>
              <a:t>sp</a:t>
            </a:r>
            <a:r>
              <a:rPr lang="en-US" altLang="zh-CN" sz="1500" b="1" dirty="0">
                <a:solidFill>
                  <a:srgbClr val="FF0000"/>
                </a:solidFill>
              </a:rPr>
              <a:t>, 20  	//</a:t>
            </a:r>
            <a:r>
              <a:rPr lang="zh-CN" altLang="en-US" sz="1500" b="1" dirty="0">
                <a:solidFill>
                  <a:srgbClr val="FF0000"/>
                </a:solidFill>
              </a:rPr>
              <a:t>弹出栈</a:t>
            </a:r>
            <a:endParaRPr lang="en-US" altLang="zh-CN" sz="15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75000"/>
              </a:lnSpc>
              <a:defRPr/>
            </a:pPr>
            <a:r>
              <a:rPr lang="en-US" altLang="zh-CN" sz="1500" b="1" dirty="0">
                <a:solidFill>
                  <a:srgbClr val="FF0000"/>
                </a:solidFill>
              </a:rPr>
              <a:t>         j $ra                      	//</a:t>
            </a:r>
            <a:r>
              <a:rPr lang="zh-CN" altLang="en-US" sz="1500" b="1" dirty="0">
                <a:solidFill>
                  <a:srgbClr val="FF0000"/>
                </a:solidFill>
              </a:rPr>
              <a:t>返回</a:t>
            </a:r>
            <a:endParaRPr lang="en-US" altLang="zh-CN" sz="1500" b="1" dirty="0">
              <a:solidFill>
                <a:srgbClr val="FF0000"/>
              </a:solidFill>
            </a:endParaRPr>
          </a:p>
        </p:txBody>
      </p:sp>
      <p:sp>
        <p:nvSpPr>
          <p:cNvPr id="185350" name="Line 6"/>
          <p:cNvSpPr>
            <a:spLocks noChangeShapeType="1"/>
          </p:cNvSpPr>
          <p:nvPr/>
        </p:nvSpPr>
        <p:spPr bwMode="auto">
          <a:xfrm flipV="1">
            <a:off x="4427984" y="5085184"/>
            <a:ext cx="4140200" cy="7938"/>
          </a:xfrm>
          <a:prstGeom prst="line">
            <a:avLst/>
          </a:prstGeom>
          <a:noFill/>
          <a:ln w="28575">
            <a:solidFill>
              <a:srgbClr val="009900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832"/>
    </mc:Choice>
    <mc:Fallback>
      <p:transition spd="slow" advTm="139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188640"/>
            <a:ext cx="7772400" cy="71095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</a:rPr>
              <a:t>MIPS</a:t>
            </a:r>
            <a:r>
              <a:rPr lang="zh-CN" altLang="en-US" dirty="0">
                <a:latin typeface="+mn-lt"/>
              </a:rPr>
              <a:t>运行模拟器：</a:t>
            </a:r>
            <a:r>
              <a:rPr lang="en-US" altLang="zh-CN" dirty="0">
                <a:latin typeface="+mn-lt"/>
              </a:rPr>
              <a:t>SPIM</a:t>
            </a:r>
            <a:endParaRPr lang="en-US" altLang="zh-CN" dirty="0">
              <a:latin typeface="+mn-lt"/>
            </a:endParaRPr>
          </a:p>
        </p:txBody>
      </p:sp>
      <p:sp>
        <p:nvSpPr>
          <p:cNvPr id="1648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11560" y="1196752"/>
            <a:ext cx="7772400" cy="41148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可以直接读取和解释</a:t>
            </a:r>
            <a:r>
              <a:rPr lang="en-US" altLang="zh-CN" b="1" dirty="0">
                <a:solidFill>
                  <a:srgbClr val="002060"/>
                </a:solidFill>
              </a:rPr>
              <a:t>MIPS </a:t>
            </a:r>
            <a:r>
              <a:rPr lang="zh-CN" altLang="en-US" b="1" dirty="0">
                <a:solidFill>
                  <a:srgbClr val="002060"/>
                </a:solidFill>
              </a:rPr>
              <a:t>汇编指令</a:t>
            </a:r>
            <a:endParaRPr lang="en-US" altLang="zh-CN" b="1" dirty="0">
              <a:solidFill>
                <a:srgbClr val="002060"/>
              </a:solidFill>
            </a:endParaRP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</a:rPr>
              <a:t>SPIM</a:t>
            </a:r>
            <a:r>
              <a:rPr lang="zh-CN" altLang="en-US" b="1" dirty="0">
                <a:solidFill>
                  <a:srgbClr val="002060"/>
                </a:solidFill>
              </a:rPr>
              <a:t>显示了指令运行过程中各个寄存器的值，以及各指令、数据的值和地址</a:t>
            </a:r>
            <a:endParaRPr lang="en-US" altLang="zh-CN" b="1" dirty="0">
              <a:solidFill>
                <a:srgbClr val="002060"/>
              </a:solidFill>
            </a:endParaRPr>
          </a:p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多种版本以运行于不同的操作系统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</a:rPr>
              <a:t>Windows, Linux</a:t>
            </a:r>
            <a:endParaRPr lang="en-US" altLang="zh-CN" b="1" dirty="0">
              <a:solidFill>
                <a:srgbClr val="002060"/>
              </a:solidFill>
            </a:endParaRPr>
          </a:p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开源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可以自己修改，以满足特殊需求</a:t>
            </a: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03"/>
    </mc:Choice>
    <mc:Fallback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作业提交</a:t>
            </a:r>
            <a:endParaRPr lang="zh-CN" altLang="en-US" dirty="0"/>
          </a:p>
        </p:txBody>
      </p:sp>
      <p:sp>
        <p:nvSpPr>
          <p:cNvPr id="7065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b="1" dirty="0" err="1">
                <a:latin typeface="Calibri" panose="020F0502020204030204" pitchFamily="34" charset="0"/>
              </a:rPr>
              <a:t>ddl</a:t>
            </a:r>
            <a:r>
              <a:rPr lang="en-US" altLang="zh-CN" sz="2800" b="1" dirty="0">
                <a:latin typeface="Calibri" panose="020F0502020204030204" pitchFamily="34" charset="0"/>
              </a:rPr>
              <a:t>: 6.7 23:59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/>
            <a:r>
              <a:rPr lang="zh-CN" altLang="en-US" sz="2400" b="1" dirty="0">
                <a:latin typeface="Calibri" panose="020F0502020204030204" pitchFamily="34" charset="0"/>
              </a:rPr>
              <a:t>迟交减</a:t>
            </a:r>
            <a:r>
              <a:rPr lang="en-US" altLang="zh-CN" sz="2400" b="1" dirty="0">
                <a:latin typeface="Calibri" panose="020F0502020204030204" pitchFamily="34" charset="0"/>
              </a:rPr>
              <a:t>50%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r>
              <a:rPr lang="zh-CN" altLang="en-US" sz="2800" b="1" dirty="0">
                <a:latin typeface="Calibri" panose="020F0502020204030204" pitchFamily="34" charset="0"/>
              </a:rPr>
              <a:t>代码打包发送至</a:t>
            </a:r>
            <a:r>
              <a:rPr lang="en-US" altLang="zh-CN" sz="2800" b="1" dirty="0">
                <a:latin typeface="Calibri" panose="020F0502020204030204" pitchFamily="34" charset="0"/>
              </a:rPr>
              <a:t>liutian@pku.edu.cn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r>
              <a:rPr lang="zh-CN" altLang="en-US" sz="2800" b="1" dirty="0">
                <a:latin typeface="Calibri" panose="020F0502020204030204" pitchFamily="34" charset="0"/>
              </a:rPr>
              <a:t>邮件题目 </a:t>
            </a:r>
            <a:r>
              <a:rPr lang="en-US" altLang="zh-CN" sz="2800" b="1" dirty="0">
                <a:latin typeface="Calibri" panose="020F0502020204030204" pitchFamily="34" charset="0"/>
              </a:rPr>
              <a:t>[compiler20]HW5_</a:t>
            </a:r>
            <a:r>
              <a:rPr lang="zh-CN" altLang="en-US" sz="2800" b="1" dirty="0">
                <a:latin typeface="Calibri" panose="020F0502020204030204" pitchFamily="34" charset="0"/>
              </a:rPr>
              <a:t>学号</a:t>
            </a:r>
            <a:endParaRPr lang="en-US" altLang="zh-CN" sz="2800" b="1" dirty="0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10"/>
    </mc:Choice>
    <mc:Fallback>
      <p:transition spd="slow" advTm="22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22714"/>
          </a:xfrm>
        </p:spPr>
        <p:txBody>
          <a:bodyPr/>
          <a:lstStyle/>
          <a:p>
            <a:r>
              <a:rPr lang="en-US" altLang="zh-CN" dirty="0">
                <a:latin typeface="+mn-lt"/>
              </a:rPr>
              <a:t>Thanks</a:t>
            </a:r>
            <a:r>
              <a:rPr lang="zh-CN" altLang="en-US" dirty="0">
                <a:latin typeface="+mn-lt"/>
              </a:rPr>
              <a:t>！</a:t>
            </a:r>
            <a:endParaRPr lang="zh-CN" altLang="en-US" dirty="0">
              <a:latin typeface="+mn-lt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99"/>
    </mc:Choice>
    <mc:Fallback>
      <p:transition spd="slow" advTm="15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+mn-lt"/>
              </a:rPr>
              <a:t>MIPS</a:t>
            </a:r>
            <a:r>
              <a:rPr lang="zh-CN" altLang="en-US" b="1" dirty="0">
                <a:latin typeface="+mn-lt"/>
              </a:rPr>
              <a:t>简介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/>
              <a:t>栈维护和代码示例</a:t>
            </a:r>
            <a:endParaRPr lang="en-US" altLang="zh-CN" b="1" dirty="0"/>
          </a:p>
          <a:p>
            <a:r>
              <a:rPr lang="zh-CN" altLang="en-US" b="1" dirty="0"/>
              <a:t>作业要求</a:t>
            </a:r>
            <a:endParaRPr lang="zh-CN" altLang="en-US" b="1" dirty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62"/>
    </mc:Choice>
    <mc:Fallback>
      <p:transition spd="slow" advTm="14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MIPS</a:t>
            </a:r>
            <a:r>
              <a:rPr lang="zh-CN" altLang="en-US" dirty="0">
                <a:latin typeface="+mj-lt"/>
              </a:rPr>
              <a:t>代码是一种汇编代码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主要汇编信息：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.text     		//</a:t>
            </a: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代码段（指令段）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.data    		//</a:t>
            </a: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数据段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.</a:t>
            </a: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globl</a:t>
            </a: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      	//</a:t>
            </a: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全局符号声明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.align  		//</a:t>
            </a: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标记对齐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.</a:t>
            </a: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asciiz</a:t>
            </a: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     	//</a:t>
            </a: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字符串（带终止符）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endParaRPr lang="zh-CN" altLang="en-US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6"/>
    </mc:Choice>
    <mc:Fallback>
      <p:transition spd="slow" advTm="20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MIPS</a:t>
            </a:r>
            <a:r>
              <a:rPr lang="zh-CN" altLang="en-US" dirty="0">
                <a:latin typeface="+mj-lt"/>
              </a:rPr>
              <a:t>的寄存器约定</a:t>
            </a:r>
            <a:endParaRPr lang="zh-CN" altLang="en-US" dirty="0">
              <a:latin typeface="+mj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a0 - a3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存放向子函数传递的参数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v0</a:t>
            </a:r>
            <a:r>
              <a:rPr lang="zh-CN" altLang="en-US" sz="1800" b="1" dirty="0">
                <a:solidFill>
                  <a:srgbClr val="002060"/>
                </a:solidFill>
                <a:latin typeface="+mn-lt"/>
              </a:rPr>
              <a:t>、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v1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存放子函数调用返回结果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marL="1879600" lvl="1" indent="177800" eaLnBrk="1" hangingPunct="1">
              <a:spcBef>
                <a:spcPts val="600"/>
              </a:spcBef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+mn-lt"/>
              </a:rPr>
              <a:t>还可用于表达式求值</a:t>
            </a:r>
            <a:endParaRPr lang="en-US" altLang="zh-CN" sz="20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s0 - s7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存放局部变量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marL="1879600" lvl="1" indent="177800" eaLnBrk="1" hangingPunct="1">
              <a:spcBef>
                <a:spcPts val="600"/>
              </a:spcBef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+mn-lt"/>
              </a:rPr>
              <a:t>在发生函数调用时一般要保存它们的内容</a:t>
            </a:r>
            <a:endParaRPr lang="en-US" altLang="zh-CN" sz="20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t0 – t9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存放临时运算结果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marL="1879600" lvl="1" indent="177800" eaLnBrk="1" hangingPunct="1">
              <a:spcBef>
                <a:spcPts val="600"/>
              </a:spcBef>
              <a:defRPr/>
            </a:pPr>
            <a:r>
              <a:rPr lang="zh-CN" altLang="en-US" sz="2000" b="1" dirty="0">
                <a:solidFill>
                  <a:srgbClr val="002060"/>
                </a:solidFill>
                <a:latin typeface="+mn-lt"/>
              </a:rPr>
              <a:t>在发生函数调用时不必保存它们的内容</a:t>
            </a:r>
            <a:endParaRPr lang="en-US" altLang="zh-CN" sz="20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 err="1">
                <a:solidFill>
                  <a:srgbClr val="002060"/>
                </a:solidFill>
                <a:latin typeface="+mn-lt"/>
              </a:rPr>
              <a:t>sp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       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栈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(stack)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指针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 err="1">
                <a:solidFill>
                  <a:srgbClr val="002060"/>
                </a:solidFill>
                <a:latin typeface="+mn-lt"/>
              </a:rPr>
              <a:t>fp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       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帧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(frame)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指针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spcBef>
                <a:spcPts val="600"/>
              </a:spcBef>
              <a:defRPr/>
            </a:pPr>
            <a:r>
              <a:rPr lang="en-US" altLang="zh-CN" sz="2400" b="1" dirty="0" err="1">
                <a:solidFill>
                  <a:srgbClr val="002060"/>
                </a:solidFill>
                <a:latin typeface="+mn-lt"/>
              </a:rPr>
              <a:t>ra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：</a:t>
            </a:r>
            <a:r>
              <a:rPr lang="en-US" altLang="zh-CN" sz="2400" b="1" dirty="0">
                <a:solidFill>
                  <a:srgbClr val="002060"/>
                </a:solidFill>
                <a:latin typeface="+mn-lt"/>
              </a:rPr>
              <a:t>       	</a:t>
            </a:r>
            <a:r>
              <a:rPr lang="zh-CN" altLang="en-US" sz="2400" b="1" dirty="0">
                <a:solidFill>
                  <a:srgbClr val="002060"/>
                </a:solidFill>
                <a:latin typeface="+mn-lt"/>
              </a:rPr>
              <a:t>返回地址（用于过程调用）</a:t>
            </a:r>
            <a:endParaRPr lang="en-US" altLang="zh-CN" sz="2400" b="1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51"/>
    </mc:Choice>
    <mc:Fallback>
      <p:transition spd="slow" advTm="51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</a:rPr>
              <a:t>MIPS</a:t>
            </a:r>
            <a:r>
              <a:rPr lang="zh-CN" altLang="en-US" dirty="0">
                <a:latin typeface="+mn-lt"/>
              </a:rPr>
              <a:t>指令</a:t>
            </a:r>
            <a:endParaRPr lang="en-US" altLang="zh-CN" dirty="0">
              <a:latin typeface="+mn-lt"/>
            </a:endParaRPr>
          </a:p>
        </p:txBody>
      </p:sp>
      <p:sp>
        <p:nvSpPr>
          <p:cNvPr id="191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3138" y="1628800"/>
            <a:ext cx="3022600" cy="4543425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运算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addu</a:t>
            </a: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, add 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subu</a:t>
            </a: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, sub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mul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and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  <a:latin typeface="+mn-lt"/>
              </a:rPr>
              <a:t>neg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  <a:latin typeface="+mn-lt"/>
              </a:rPr>
              <a:t>常数操作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  <a:latin typeface="+mn-lt"/>
              </a:rPr>
              <a:t>li </a:t>
            </a:r>
            <a:endParaRPr lang="en-US" altLang="zh-CN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717752" y="1628800"/>
            <a:ext cx="3022600" cy="454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9900" marR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32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908050" marR="0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8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304925" marR="0" indent="-3956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24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694180" marR="0" indent="-3873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2094230" marR="0" indent="-39878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§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数据传输</a:t>
            </a:r>
            <a:endParaRPr lang="zh-CN" altLang="en-US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</a:rPr>
              <a:t>la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</a:rPr>
              <a:t>lw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</a:rPr>
              <a:t>sw</a:t>
            </a:r>
            <a:r>
              <a:rPr lang="en-US" altLang="zh-CN" b="1" dirty="0">
                <a:solidFill>
                  <a:srgbClr val="002060"/>
                </a:solidFill>
              </a:rPr>
              <a:t> 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>
                <a:solidFill>
                  <a:srgbClr val="002060"/>
                </a:solidFill>
              </a:rPr>
              <a:t>move </a:t>
            </a:r>
            <a:endParaRPr lang="en-US" altLang="zh-CN" b="1" dirty="0">
              <a:solidFill>
                <a:srgbClr val="002060"/>
              </a:solidFill>
            </a:endParaRPr>
          </a:p>
          <a:p>
            <a:pPr eaLnBrk="1" hangingPunct="1">
              <a:defRPr/>
            </a:pPr>
            <a:r>
              <a:rPr lang="zh-CN" altLang="en-US" b="1" dirty="0">
                <a:solidFill>
                  <a:srgbClr val="002060"/>
                </a:solidFill>
              </a:rPr>
              <a:t>比较</a:t>
            </a:r>
            <a:endParaRPr lang="zh-CN" altLang="en-US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</a:rPr>
              <a:t>seq</a:t>
            </a:r>
            <a:endParaRPr lang="en-US" altLang="zh-CN" b="1" dirty="0">
              <a:solidFill>
                <a:srgbClr val="002060"/>
              </a:solidFill>
            </a:endParaRPr>
          </a:p>
          <a:p>
            <a:pPr lvl="1" eaLnBrk="1" hangingPunct="1">
              <a:defRPr/>
            </a:pPr>
            <a:r>
              <a:rPr lang="en-US" altLang="zh-CN" b="1" dirty="0" err="1">
                <a:solidFill>
                  <a:srgbClr val="002060"/>
                </a:solidFill>
              </a:rPr>
              <a:t>slt</a:t>
            </a:r>
            <a:endParaRPr lang="en-US" altLang="zh-CN" b="1" dirty="0">
              <a:solidFill>
                <a:srgbClr val="002060"/>
              </a:solidFill>
            </a:endParaRPr>
          </a:p>
          <a:p>
            <a:pPr eaLnBrk="1" hangingPunct="1">
              <a:defRPr/>
            </a:pPr>
            <a:endParaRPr lang="en-US" altLang="zh-CN" b="1" dirty="0">
              <a:solidFill>
                <a:srgbClr val="002060"/>
              </a:solidFill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63"/>
    </mc:Choice>
    <mc:Fallback>
      <p:transition spd="slow" advTm="14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MIPS</a:t>
            </a:r>
            <a:r>
              <a:rPr lang="zh-CN" altLang="en-US" dirty="0">
                <a:latin typeface="+mj-lt"/>
              </a:rPr>
              <a:t>指令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600200"/>
            <a:ext cx="8568952" cy="452596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控制指令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>
                <a:latin typeface="+mn-lt"/>
              </a:rPr>
              <a:t>b label</a:t>
            </a:r>
            <a:r>
              <a:rPr lang="zh-CN" altLang="en-US" sz="2200" b="1" dirty="0">
                <a:latin typeface="+mn-lt"/>
              </a:rPr>
              <a:t>：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zh-CN" altLang="en-US" sz="2200" b="1" dirty="0">
                <a:latin typeface="+mn-lt"/>
              </a:rPr>
              <a:t>分支到</a:t>
            </a:r>
            <a:r>
              <a:rPr lang="en-US" altLang="zh-CN" sz="2200" b="1" dirty="0">
                <a:latin typeface="+mn-lt"/>
              </a:rPr>
              <a:t> label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 err="1">
                <a:latin typeface="+mn-lt"/>
              </a:rPr>
              <a:t>beqz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en-US" altLang="zh-CN" sz="2200" b="1" dirty="0" err="1">
                <a:latin typeface="+mn-lt"/>
              </a:rPr>
              <a:t>Rsrc</a:t>
            </a:r>
            <a:r>
              <a:rPr lang="en-US" altLang="zh-CN" sz="2200" b="1" dirty="0">
                <a:latin typeface="+mn-lt"/>
              </a:rPr>
              <a:t>,  label</a:t>
            </a:r>
            <a:r>
              <a:rPr lang="zh-CN" altLang="en-US" sz="2200" b="1" dirty="0">
                <a:latin typeface="+mn-lt"/>
              </a:rPr>
              <a:t>：如果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en-US" altLang="zh-CN" sz="2200" b="1" dirty="0" err="1">
                <a:latin typeface="+mn-lt"/>
              </a:rPr>
              <a:t>Rsrc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zh-CN" altLang="en-US" sz="2200" b="1" dirty="0">
                <a:latin typeface="+mn-lt"/>
              </a:rPr>
              <a:t>为</a:t>
            </a:r>
            <a:r>
              <a:rPr lang="en-US" altLang="zh-CN" sz="2200" b="1" dirty="0">
                <a:latin typeface="+mn-lt"/>
              </a:rPr>
              <a:t> 0 </a:t>
            </a:r>
            <a:r>
              <a:rPr lang="zh-CN" altLang="en-US" sz="2200" b="1" dirty="0">
                <a:latin typeface="+mn-lt"/>
              </a:rPr>
              <a:t>就分支到</a:t>
            </a:r>
            <a:r>
              <a:rPr lang="en-US" altLang="zh-CN" sz="2200" b="1" dirty="0">
                <a:latin typeface="+mn-lt"/>
              </a:rPr>
              <a:t> label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 err="1">
                <a:latin typeface="+mn-lt"/>
              </a:rPr>
              <a:t>bgeu</a:t>
            </a:r>
            <a:r>
              <a:rPr lang="en-US" altLang="zh-CN" sz="2200" b="1" dirty="0">
                <a:latin typeface="+mn-lt"/>
              </a:rPr>
              <a:t> Rsrc1, Src2, label</a:t>
            </a:r>
            <a:r>
              <a:rPr lang="zh-CN" altLang="en-US" sz="2200" b="1" dirty="0">
                <a:latin typeface="+mn-lt"/>
              </a:rPr>
              <a:t>：如果</a:t>
            </a:r>
            <a:r>
              <a:rPr lang="en-US" altLang="zh-CN" sz="2200" b="1" dirty="0">
                <a:latin typeface="+mn-lt"/>
              </a:rPr>
              <a:t> Rsrc1 </a:t>
            </a:r>
            <a:r>
              <a:rPr lang="zh-CN" altLang="en-US" sz="2200" b="1" dirty="0">
                <a:latin typeface="+mn-lt"/>
              </a:rPr>
              <a:t>大于等于</a:t>
            </a:r>
            <a:r>
              <a:rPr lang="en-US" altLang="zh-CN" sz="2200" b="1" dirty="0">
                <a:latin typeface="+mn-lt"/>
              </a:rPr>
              <a:t> Src2</a:t>
            </a:r>
            <a:r>
              <a:rPr lang="zh-CN" altLang="en-US" sz="2200" b="1" dirty="0">
                <a:latin typeface="+mn-lt"/>
              </a:rPr>
              <a:t>就分支到</a:t>
            </a:r>
            <a:r>
              <a:rPr lang="en-US" altLang="zh-CN" sz="2200" b="1" dirty="0">
                <a:latin typeface="+mn-lt"/>
              </a:rPr>
              <a:t> label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>
                <a:latin typeface="+mn-lt"/>
              </a:rPr>
              <a:t>j label</a:t>
            </a:r>
            <a:r>
              <a:rPr lang="zh-CN" altLang="en-US" sz="2200" b="1" dirty="0">
                <a:latin typeface="+mn-lt"/>
              </a:rPr>
              <a:t>：</a:t>
            </a:r>
            <a:r>
              <a:rPr lang="en-US" altLang="zh-CN" sz="2200" b="1" dirty="0">
                <a:latin typeface="+mn-lt"/>
              </a:rPr>
              <a:t>   </a:t>
            </a:r>
            <a:r>
              <a:rPr lang="zh-CN" altLang="en-US" sz="2200" b="1" dirty="0">
                <a:latin typeface="+mn-lt"/>
              </a:rPr>
              <a:t>无条件转移到</a:t>
            </a:r>
            <a:r>
              <a:rPr lang="en-US" altLang="zh-CN" sz="2200" b="1" dirty="0">
                <a:latin typeface="+mn-lt"/>
              </a:rPr>
              <a:t>  label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 err="1">
                <a:solidFill>
                  <a:srgbClr val="FF0000"/>
                </a:solidFill>
                <a:latin typeface="+mn-lt"/>
              </a:rPr>
              <a:t>jal</a:t>
            </a:r>
            <a:r>
              <a:rPr lang="en-US" altLang="zh-CN" sz="2200" b="1" dirty="0">
                <a:solidFill>
                  <a:srgbClr val="FF0000"/>
                </a:solidFill>
                <a:latin typeface="+mn-lt"/>
              </a:rPr>
              <a:t> label</a:t>
            </a:r>
            <a:r>
              <a:rPr lang="zh-CN" altLang="en-US" sz="2200" b="1" dirty="0">
                <a:latin typeface="+mn-lt"/>
              </a:rPr>
              <a:t>：</a:t>
            </a:r>
            <a:r>
              <a:rPr lang="en-US" altLang="zh-CN" sz="2200" b="1" dirty="0">
                <a:latin typeface="+mn-lt"/>
              </a:rPr>
              <a:t>(jump and link) </a:t>
            </a:r>
            <a:r>
              <a:rPr lang="zh-CN" altLang="en-US" sz="2200" b="1" dirty="0">
                <a:latin typeface="+mn-lt"/>
              </a:rPr>
              <a:t>无条件转移到</a:t>
            </a:r>
            <a:r>
              <a:rPr lang="en-US" altLang="zh-CN" sz="2200" b="1" dirty="0">
                <a:latin typeface="+mn-lt"/>
              </a:rPr>
              <a:t>  label</a:t>
            </a:r>
            <a:r>
              <a:rPr lang="zh-CN" altLang="en-US" sz="2200" b="1" dirty="0">
                <a:latin typeface="+mn-lt"/>
              </a:rPr>
              <a:t>，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buFontTx/>
              <a:buNone/>
              <a:defRPr/>
            </a:pPr>
            <a:r>
              <a:rPr lang="zh-CN" altLang="en-US" sz="2200" b="1" dirty="0">
                <a:latin typeface="+mn-lt"/>
              </a:rPr>
              <a:t>               并将下一指令的地址写入</a:t>
            </a:r>
            <a:r>
              <a:rPr lang="en-US" altLang="zh-CN" sz="2200" b="1" dirty="0">
                <a:latin typeface="+mn-lt"/>
              </a:rPr>
              <a:t> $</a:t>
            </a:r>
            <a:r>
              <a:rPr lang="en-US" altLang="zh-CN" sz="2200" b="1" dirty="0" err="1">
                <a:latin typeface="+mn-lt"/>
              </a:rPr>
              <a:t>ra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defRPr/>
            </a:pPr>
            <a:r>
              <a:rPr lang="en-US" altLang="zh-CN" sz="2200" b="1" dirty="0" err="1">
                <a:solidFill>
                  <a:srgbClr val="FF0000"/>
                </a:solidFill>
                <a:latin typeface="+mn-lt"/>
              </a:rPr>
              <a:t>jalr</a:t>
            </a:r>
            <a:r>
              <a:rPr lang="en-US" altLang="zh-CN" sz="2200" b="1" dirty="0">
                <a:solidFill>
                  <a:srgbClr val="FF0000"/>
                </a:solidFill>
                <a:latin typeface="+mn-lt"/>
              </a:rPr>
              <a:t> </a:t>
            </a:r>
            <a:r>
              <a:rPr lang="en-US" altLang="zh-CN" sz="2200" b="1" dirty="0" err="1">
                <a:solidFill>
                  <a:srgbClr val="FF0000"/>
                </a:solidFill>
                <a:latin typeface="+mn-lt"/>
              </a:rPr>
              <a:t>Rsrc</a:t>
            </a:r>
            <a:r>
              <a:rPr lang="zh-CN" altLang="en-US" sz="2200" b="1" dirty="0">
                <a:solidFill>
                  <a:srgbClr val="FF0000"/>
                </a:solidFill>
                <a:latin typeface="+mn-lt"/>
              </a:rPr>
              <a:t>：</a:t>
            </a:r>
            <a:r>
              <a:rPr lang="en-US" altLang="zh-CN" sz="2200" b="1" dirty="0">
                <a:solidFill>
                  <a:srgbClr val="FF0000"/>
                </a:solidFill>
                <a:latin typeface="+mn-lt"/>
              </a:rPr>
              <a:t> </a:t>
            </a:r>
            <a:r>
              <a:rPr lang="zh-CN" altLang="en-US" sz="2200" b="1" dirty="0">
                <a:latin typeface="+mn-lt"/>
              </a:rPr>
              <a:t>使用寄存器的跳转指令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buFontTx/>
              <a:buNone/>
              <a:defRPr/>
            </a:pPr>
            <a:r>
              <a:rPr lang="en-US" altLang="zh-CN" sz="2200" b="1" dirty="0">
                <a:latin typeface="+mn-lt"/>
              </a:rPr>
              <a:t>               </a:t>
            </a:r>
            <a:r>
              <a:rPr lang="zh-CN" altLang="en-US" sz="2200" b="1" dirty="0">
                <a:latin typeface="+mn-lt"/>
              </a:rPr>
              <a:t>指令的跳转地址在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en-US" altLang="zh-CN" sz="2200" b="1" dirty="0" err="1">
                <a:latin typeface="+mn-lt"/>
              </a:rPr>
              <a:t>Rsrc</a:t>
            </a:r>
            <a:r>
              <a:rPr lang="en-US" altLang="zh-CN" sz="2200" b="1" dirty="0">
                <a:latin typeface="+mn-lt"/>
              </a:rPr>
              <a:t> </a:t>
            </a:r>
            <a:r>
              <a:rPr lang="zh-CN" altLang="en-US" sz="2200" b="1" dirty="0">
                <a:latin typeface="+mn-lt"/>
              </a:rPr>
              <a:t>寄存器中</a:t>
            </a:r>
            <a:endParaRPr lang="en-US" altLang="zh-CN" sz="2200" b="1" dirty="0">
              <a:latin typeface="+mn-lt"/>
            </a:endParaRPr>
          </a:p>
          <a:p>
            <a:pPr lvl="1" eaLnBrk="1" hangingPunct="1">
              <a:buFontTx/>
              <a:buNone/>
              <a:defRPr/>
            </a:pPr>
            <a:r>
              <a:rPr lang="en-US" altLang="zh-CN" sz="2200" b="1" dirty="0">
                <a:latin typeface="+mn-lt"/>
              </a:rPr>
              <a:t>               </a:t>
            </a:r>
            <a:r>
              <a:rPr lang="zh-CN" altLang="en-US" sz="2200" b="1" dirty="0">
                <a:latin typeface="+mn-lt"/>
              </a:rPr>
              <a:t>并将下一指令的地址写入</a:t>
            </a:r>
            <a:r>
              <a:rPr lang="en-US" altLang="zh-CN" sz="2200" b="1" dirty="0">
                <a:latin typeface="+mn-lt"/>
              </a:rPr>
              <a:t> $</a:t>
            </a:r>
            <a:r>
              <a:rPr lang="en-US" altLang="zh-CN" sz="2200" b="1" dirty="0" err="1">
                <a:latin typeface="+mn-lt"/>
              </a:rPr>
              <a:t>ra</a:t>
            </a:r>
            <a:endParaRPr lang="en-US" altLang="zh-CN" sz="2200" b="1" dirty="0">
              <a:latin typeface="+mn-lt"/>
            </a:endParaRPr>
          </a:p>
          <a:p>
            <a:endParaRPr lang="zh-CN" altLang="en-US" sz="2800" dirty="0">
              <a:latin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42"/>
    </mc:Choice>
    <mc:Fallback>
      <p:transition spd="slow" advTm="57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MIPS</a:t>
            </a:r>
            <a:r>
              <a:rPr lang="zh-CN" altLang="en-US" dirty="0">
                <a:latin typeface="+mn-lt"/>
              </a:rPr>
              <a:t>指令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5000"/>
              </a:lnSpc>
              <a:buClr>
                <a:schemeClr val="folHlink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3600" b="1" dirty="0">
                <a:solidFill>
                  <a:srgbClr val="002060"/>
                </a:solidFill>
                <a:latin typeface="+mn-lt"/>
              </a:rPr>
              <a:t>系统调用指令：</a:t>
            </a:r>
            <a:r>
              <a:rPr lang="en-US" altLang="zh-CN" sz="3600" b="1" dirty="0" err="1">
                <a:solidFill>
                  <a:srgbClr val="002060"/>
                </a:solidFill>
                <a:latin typeface="+mn-lt"/>
              </a:rPr>
              <a:t>syscall</a:t>
            </a:r>
            <a:endParaRPr lang="en-US" altLang="zh-CN" sz="3600" b="1" dirty="0">
              <a:solidFill>
                <a:srgbClr val="002060"/>
              </a:solidFill>
              <a:latin typeface="+mn-lt"/>
            </a:endParaRPr>
          </a:p>
          <a:p>
            <a:pPr marL="0" indent="0" eaLnBrk="1" hangingPunct="1">
              <a:lnSpc>
                <a:spcPct val="125000"/>
              </a:lnSpc>
              <a:buNone/>
              <a:defRPr/>
            </a:pP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    $v0 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中包含调用号（共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12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个）：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marL="0" indent="0" eaLnBrk="1" hangingPunct="1">
              <a:lnSpc>
                <a:spcPct val="125000"/>
              </a:lnSpc>
              <a:buNone/>
              <a:defRPr/>
            </a:pP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	1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：打印整数，数字在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 $a0 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中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marL="0" indent="0" eaLnBrk="1" hangingPunct="1">
              <a:lnSpc>
                <a:spcPct val="125000"/>
              </a:lnSpc>
              <a:buNone/>
              <a:defRPr/>
            </a:pP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	4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：打印字符串，字符串在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 $a0 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中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marL="0" indent="0" eaLnBrk="1" hangingPunct="1">
              <a:lnSpc>
                <a:spcPct val="125000"/>
              </a:lnSpc>
              <a:buNone/>
              <a:defRPr/>
            </a:pP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	9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：申请内存块，申请长度在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 $a0 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中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,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pPr marL="0" indent="0" eaLnBrk="1" hangingPunct="1">
              <a:lnSpc>
                <a:spcPct val="125000"/>
              </a:lnSpc>
              <a:buNone/>
              <a:defRPr/>
            </a:pP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		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所获得内存的地址在</a:t>
            </a:r>
            <a:r>
              <a:rPr lang="en-US" altLang="zh-CN" sz="2800" b="1" dirty="0">
                <a:solidFill>
                  <a:srgbClr val="002060"/>
                </a:solidFill>
                <a:latin typeface="+mn-lt"/>
              </a:rPr>
              <a:t>$v0</a:t>
            </a:r>
            <a:r>
              <a:rPr lang="zh-CN" altLang="en-US" sz="2800" b="1" dirty="0">
                <a:solidFill>
                  <a:srgbClr val="002060"/>
                </a:solidFill>
                <a:latin typeface="+mn-lt"/>
              </a:rPr>
              <a:t>中</a:t>
            </a:r>
            <a:endParaRPr lang="en-US" altLang="zh-CN" sz="2800" b="1" dirty="0">
              <a:solidFill>
                <a:srgbClr val="002060"/>
              </a:solidFill>
              <a:latin typeface="+mn-lt"/>
            </a:endParaRPr>
          </a:p>
          <a:p>
            <a:endParaRPr lang="zh-CN" altLang="en-US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204"/>
    </mc:Choice>
    <mc:Fallback>
      <p:transition spd="slow" advTm="53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+mn-lt"/>
              </a:rPr>
              <a:t>MIPS</a:t>
            </a:r>
            <a:r>
              <a:rPr lang="zh-CN" altLang="en-US" b="1" dirty="0">
                <a:latin typeface="+mn-lt"/>
              </a:rPr>
              <a:t>简介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栈维护和代码示例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/>
              <a:t>作业要求</a:t>
            </a:r>
            <a:endParaRPr lang="zh-CN" altLang="en-US" b="1" dirty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92"/>
    </mc:Choice>
    <mc:Fallback>
      <p:transition spd="slow" advTm="17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15318</Words>
  <Application>WPS 演示</Application>
  <PresentationFormat>全屏显示(4:3)</PresentationFormat>
  <Paragraphs>743</Paragraphs>
  <Slides>25</Slides>
  <Notes>5</Notes>
  <HiddenSlides>0</HiddenSlides>
  <MMClips>25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3" baseType="lpstr">
      <vt:lpstr>Arial</vt:lpstr>
      <vt:lpstr>宋体</vt:lpstr>
      <vt:lpstr>Wingdings</vt:lpstr>
      <vt:lpstr>Tahoma</vt:lpstr>
      <vt:lpstr>Calibri</vt:lpstr>
      <vt:lpstr>仿宋</vt:lpstr>
      <vt:lpstr>华文仿宋</vt:lpstr>
      <vt:lpstr>Garamond</vt:lpstr>
      <vt:lpstr>Goudy Stout</vt:lpstr>
      <vt:lpstr>楷体</vt:lpstr>
      <vt:lpstr>Times New Roman</vt:lpstr>
      <vt:lpstr>华文新魏</vt:lpstr>
      <vt:lpstr>黑体</vt:lpstr>
      <vt:lpstr>微软雅黑</vt:lpstr>
      <vt:lpstr>Arial Unicode MS</vt:lpstr>
      <vt:lpstr>等线</vt:lpstr>
      <vt:lpstr>Segoe Print</vt:lpstr>
      <vt:lpstr>Office Theme</vt:lpstr>
      <vt:lpstr>编译实习</vt:lpstr>
      <vt:lpstr>PowerPoint 演示文稿</vt:lpstr>
      <vt:lpstr>Outline</vt:lpstr>
      <vt:lpstr>MIPS代码是一种汇编代码</vt:lpstr>
      <vt:lpstr>MIPS的寄存器约定</vt:lpstr>
      <vt:lpstr>MIPS指令</vt:lpstr>
      <vt:lpstr>MIPS指令</vt:lpstr>
      <vt:lpstr>MIPS指令</vt:lpstr>
      <vt:lpstr>Outline</vt:lpstr>
      <vt:lpstr>栈结构</vt:lpstr>
      <vt:lpstr>栈操作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MIPS运行模拟器：SPIM</vt:lpstr>
      <vt:lpstr>作业提交</vt:lpstr>
      <vt:lpstr>Thanks！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佳衡</cp:lastModifiedBy>
  <cp:revision>1429</cp:revision>
  <dcterms:created xsi:type="dcterms:W3CDTF">2113-01-01T00:00:00Z</dcterms:created>
  <dcterms:modified xsi:type="dcterms:W3CDTF">2020-06-06T23:15:53Z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